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311" r:id="rId4"/>
    <p:sldId id="300" r:id="rId5"/>
    <p:sldId id="301" r:id="rId6"/>
    <p:sldId id="302" r:id="rId7"/>
    <p:sldId id="303" r:id="rId8"/>
    <p:sldId id="305" r:id="rId9"/>
    <p:sldId id="306" r:id="rId10"/>
    <p:sldId id="307" r:id="rId11"/>
    <p:sldId id="308" r:id="rId12"/>
    <p:sldId id="277" r:id="rId13"/>
    <p:sldId id="261" r:id="rId14"/>
    <p:sldId id="310" r:id="rId15"/>
    <p:sldId id="291" r:id="rId16"/>
    <p:sldId id="299" r:id="rId17"/>
    <p:sldId id="275" r:id="rId18"/>
  </p:sldIdLst>
  <p:sldSz cx="12192000" cy="6858000"/>
  <p:notesSz cx="9363075" cy="707707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98B6-886D-4D33-976A-E8428387F25A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721475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303838" y="6721475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EC40-5175-44C6-8588-24D00E2764C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A1E2-F5A7-47B2-A58B-C70183404457}" type="slidenum">
              <a:rPr lang="es-AR"/>
              <a:pPr/>
              <a:t>4</a:t>
            </a:fld>
            <a:endParaRPr lang="es-AR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478308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5478308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1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1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07" y="3176397"/>
            <a:ext cx="8700841" cy="263501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89121" tIns="43778" rIns="89121" bIns="43778"/>
          <a:lstStyle/>
          <a:p>
            <a:r>
              <a:rPr lang="es-ES_tradnl" dirty="0"/>
              <a:t>	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</a:t>
            </a:r>
            <a:r>
              <a:rPr lang="es-ES_tradnl" sz="1400" dirty="0"/>
              <a:t> </a:t>
            </a:r>
            <a:r>
              <a:rPr lang="es-ES_tradnl" sz="1400" dirty="0" err="1"/>
              <a:t>covers</a:t>
            </a:r>
            <a:r>
              <a:rPr lang="es-ES_tradnl" sz="1400" dirty="0"/>
              <a:t> </a:t>
            </a:r>
            <a:r>
              <a:rPr lang="es-ES_tradnl" sz="1400" dirty="0" err="1"/>
              <a:t>practically</a:t>
            </a:r>
            <a:r>
              <a:rPr lang="es-ES_tradnl" sz="1400" dirty="0"/>
              <a:t> 2/3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region´s</a:t>
            </a:r>
            <a:r>
              <a:rPr lang="es-ES_tradnl" sz="1400" dirty="0"/>
              <a:t> </a:t>
            </a:r>
            <a:r>
              <a:rPr lang="es-ES_tradnl" sz="1400" dirty="0" err="1"/>
              <a:t>land</a:t>
            </a:r>
            <a:r>
              <a:rPr lang="es-ES_tradnl" sz="1400" dirty="0"/>
              <a:t> </a:t>
            </a:r>
            <a:r>
              <a:rPr lang="es-ES_tradnl" sz="1400" dirty="0" err="1"/>
              <a:t>area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GDP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under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800 </a:t>
            </a:r>
            <a:r>
              <a:rPr lang="es-ES_tradnl" sz="1400" dirty="0" err="1"/>
              <a:t>billion</a:t>
            </a:r>
            <a:r>
              <a:rPr lang="es-ES_tradnl" sz="1400" dirty="0"/>
              <a:t> - 53%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regions</a:t>
            </a:r>
            <a:r>
              <a:rPr lang="es-ES_tradnl" sz="1400" dirty="0"/>
              <a:t> total.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total </a:t>
            </a:r>
            <a:r>
              <a:rPr lang="es-ES_tradnl" sz="1400" dirty="0" err="1"/>
              <a:t>trade</a:t>
            </a:r>
            <a:r>
              <a:rPr lang="es-ES_tradnl" sz="1400" dirty="0"/>
              <a:t> (</a:t>
            </a:r>
            <a:r>
              <a:rPr lang="es-ES_tradnl" sz="1400" dirty="0" err="1"/>
              <a:t>exports</a:t>
            </a:r>
            <a:r>
              <a:rPr lang="es-ES_tradnl" sz="1400" dirty="0"/>
              <a:t> plus </a:t>
            </a:r>
            <a:r>
              <a:rPr lang="es-ES_tradnl" sz="1400" dirty="0" err="1"/>
              <a:t>imports</a:t>
            </a:r>
            <a:r>
              <a:rPr lang="es-ES_tradnl" sz="1400" dirty="0"/>
              <a:t>) </a:t>
            </a:r>
            <a:r>
              <a:rPr lang="es-ES_tradnl" sz="1400" dirty="0" err="1"/>
              <a:t>reached</a:t>
            </a:r>
            <a:r>
              <a:rPr lang="es-ES_tradnl" sz="1400" dirty="0"/>
              <a:t> 146 </a:t>
            </a:r>
            <a:r>
              <a:rPr lang="es-ES_tradnl" sz="1400" dirty="0" err="1"/>
              <a:t>billion</a:t>
            </a:r>
            <a:r>
              <a:rPr lang="es-ES_tradnl" sz="1400" dirty="0"/>
              <a:t> </a:t>
            </a:r>
            <a:r>
              <a:rPr lang="es-ES_tradnl" sz="1400" dirty="0" err="1"/>
              <a:t>dollars</a:t>
            </a:r>
            <a:r>
              <a:rPr lang="es-ES_tradnl" sz="1400" dirty="0"/>
              <a:t> in 1995.</a:t>
            </a:r>
          </a:p>
          <a:p>
            <a:pPr>
              <a:buFontTx/>
              <a:buChar char="•"/>
            </a:pPr>
            <a:r>
              <a:rPr lang="es-ES_tradnl" sz="1400" dirty="0"/>
              <a:t>  65% of U.S. </a:t>
            </a:r>
            <a:r>
              <a:rPr lang="es-ES_tradnl" sz="1400" dirty="0" err="1"/>
              <a:t>foreign</a:t>
            </a:r>
            <a:r>
              <a:rPr lang="es-ES_tradnl" sz="1400" dirty="0"/>
              <a:t> </a:t>
            </a:r>
            <a:r>
              <a:rPr lang="es-ES_tradnl" sz="1400" dirty="0" err="1"/>
              <a:t>direct</a:t>
            </a:r>
            <a:r>
              <a:rPr lang="es-ES_tradnl" sz="1400" dirty="0"/>
              <a:t> </a:t>
            </a:r>
            <a:r>
              <a:rPr lang="es-ES_tradnl" sz="1400" dirty="0" err="1"/>
              <a:t>investment</a:t>
            </a:r>
            <a:r>
              <a:rPr lang="es-ES_tradnl" sz="1400" dirty="0"/>
              <a:t> in South </a:t>
            </a:r>
            <a:r>
              <a:rPr lang="es-ES_tradnl" sz="1400" dirty="0" err="1"/>
              <a:t>America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in </a:t>
            </a:r>
            <a:r>
              <a:rPr lang="es-ES_tradnl" sz="1400" dirty="0" err="1"/>
              <a:t>the</a:t>
            </a:r>
            <a:r>
              <a:rPr lang="es-ES_tradnl" sz="1400" dirty="0"/>
              <a:t> MS </a:t>
            </a:r>
            <a:r>
              <a:rPr lang="es-ES_tradnl" sz="1400" dirty="0" err="1"/>
              <a:t>countries</a:t>
            </a:r>
            <a:r>
              <a:rPr lang="es-ES_tradnl" sz="1400" dirty="0"/>
              <a:t>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largest</a:t>
            </a:r>
            <a:r>
              <a:rPr lang="es-ES_tradnl" sz="1400" dirty="0"/>
              <a:t> </a:t>
            </a:r>
            <a:r>
              <a:rPr lang="es-ES_tradnl" sz="1400" dirty="0" err="1"/>
              <a:t>recipient</a:t>
            </a:r>
            <a:r>
              <a:rPr lang="es-ES_tradnl" sz="1400" dirty="0"/>
              <a:t> of U.S. FDI in L.A. (</a:t>
            </a:r>
            <a:r>
              <a:rPr lang="es-ES_tradnl" sz="1400" dirty="0" err="1"/>
              <a:t>including</a:t>
            </a:r>
            <a:r>
              <a:rPr lang="es-ES_tradnl" sz="1400" dirty="0"/>
              <a:t> </a:t>
            </a:r>
            <a:r>
              <a:rPr lang="es-ES_tradnl" sz="1400" dirty="0" err="1"/>
              <a:t>Mexico</a:t>
            </a:r>
            <a:r>
              <a:rPr lang="es-ES_tradnl" sz="1400" dirty="0"/>
              <a:t>).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19,0 </a:t>
            </a:r>
            <a:r>
              <a:rPr lang="es-ES_tradnl" sz="1400" dirty="0" err="1"/>
              <a:t>billion</a:t>
            </a:r>
            <a:r>
              <a:rPr lang="es-ES_tradnl" sz="1400" dirty="0"/>
              <a:t> and </a:t>
            </a:r>
            <a:r>
              <a:rPr lang="es-ES_tradnl" sz="1400" dirty="0" err="1"/>
              <a:t>Mexico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16,3 </a:t>
            </a:r>
            <a:r>
              <a:rPr lang="es-ES_tradnl" sz="1400" dirty="0" err="1"/>
              <a:t>billion</a:t>
            </a:r>
            <a:r>
              <a:rPr lang="es-ES_tradnl" sz="1400" dirty="0"/>
              <a:t> (1994 figures).</a:t>
            </a:r>
          </a:p>
          <a:p>
            <a:pPr>
              <a:buFontTx/>
              <a:buChar char="•"/>
            </a:pPr>
            <a:r>
              <a:rPr lang="es-ES_tradnl" sz="1400" dirty="0"/>
              <a:t>  In </a:t>
            </a:r>
            <a:r>
              <a:rPr lang="es-ES_tradnl" sz="1400" dirty="0" err="1"/>
              <a:t>other</a:t>
            </a:r>
            <a:r>
              <a:rPr lang="es-ES_tradnl" sz="1400" dirty="0"/>
              <a:t> </a:t>
            </a:r>
            <a:r>
              <a:rPr lang="es-ES_tradnl" sz="1400" dirty="0" err="1"/>
              <a:t>words</a:t>
            </a:r>
            <a:r>
              <a:rPr lang="es-ES_tradnl" sz="1400" dirty="0"/>
              <a:t>, Mercosur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an</a:t>
            </a:r>
            <a:r>
              <a:rPr lang="es-ES_tradnl" sz="1400" dirty="0"/>
              <a:t> </a:t>
            </a:r>
            <a:r>
              <a:rPr lang="es-ES_tradnl" sz="1400" dirty="0" err="1"/>
              <a:t>integrated</a:t>
            </a:r>
            <a:r>
              <a:rPr lang="es-ES_tradnl" sz="1400" dirty="0"/>
              <a:t> </a:t>
            </a:r>
            <a:r>
              <a:rPr lang="es-ES_tradnl" sz="1400" dirty="0" err="1"/>
              <a:t>market</a:t>
            </a:r>
            <a:r>
              <a:rPr lang="es-ES_tradnl" sz="1400" dirty="0"/>
              <a:t>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accounts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more </a:t>
            </a:r>
            <a:r>
              <a:rPr lang="es-ES_tradnl" sz="1400" dirty="0" err="1"/>
              <a:t>than</a:t>
            </a:r>
            <a:r>
              <a:rPr lang="es-ES_tradnl" sz="1400" dirty="0"/>
              <a:t> </a:t>
            </a:r>
            <a:r>
              <a:rPr lang="es-ES_tradnl" sz="1400" dirty="0" err="1"/>
              <a:t>half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value</a:t>
            </a:r>
            <a:r>
              <a:rPr lang="es-ES_tradnl" sz="1400" dirty="0"/>
              <a:t> of </a:t>
            </a:r>
            <a:r>
              <a:rPr lang="es-ES_tradnl" sz="1400" dirty="0" err="1"/>
              <a:t>Latin</a:t>
            </a:r>
            <a:r>
              <a:rPr lang="es-ES_tradnl" sz="1400" dirty="0"/>
              <a:t> </a:t>
            </a:r>
            <a:r>
              <a:rPr lang="es-ES_tradnl" sz="1400" dirty="0" err="1"/>
              <a:t>America´s</a:t>
            </a:r>
            <a:r>
              <a:rPr lang="es-ES_tradnl" sz="1400" dirty="0"/>
              <a:t> </a:t>
            </a:r>
            <a:r>
              <a:rPr lang="es-ES_tradnl" sz="1400" dirty="0" err="1"/>
              <a:t>main</a:t>
            </a:r>
            <a:r>
              <a:rPr lang="es-ES_tradnl" sz="1400" dirty="0"/>
              <a:t> </a:t>
            </a:r>
            <a:r>
              <a:rPr lang="es-ES_tradnl" sz="1400" dirty="0" err="1"/>
              <a:t>economic</a:t>
            </a:r>
            <a:r>
              <a:rPr lang="es-ES_tradnl" sz="1400" dirty="0"/>
              <a:t> </a:t>
            </a:r>
            <a:r>
              <a:rPr lang="es-ES_tradnl" sz="1400" dirty="0" err="1"/>
              <a:t>indicators</a:t>
            </a:r>
            <a:r>
              <a:rPr lang="es-ES_tradnl" sz="1400" dirty="0"/>
              <a:t>, and has a </a:t>
            </a:r>
            <a:r>
              <a:rPr lang="es-ES_tradnl" sz="1400" dirty="0" err="1"/>
              <a:t>unmistakable</a:t>
            </a:r>
            <a:r>
              <a:rPr lang="es-ES_tradnl" sz="1400" dirty="0"/>
              <a:t> </a:t>
            </a:r>
            <a:r>
              <a:rPr lang="es-ES_tradnl" sz="1400" dirty="0" err="1"/>
              <a:t>potential</a:t>
            </a:r>
            <a:r>
              <a:rPr lang="es-ES_tradnl" sz="1400" dirty="0"/>
              <a:t> and </a:t>
            </a:r>
            <a:r>
              <a:rPr lang="es-ES_tradnl" sz="1400" dirty="0" err="1"/>
              <a:t>drawing</a:t>
            </a:r>
            <a:r>
              <a:rPr lang="es-ES_tradnl" sz="1400" dirty="0"/>
              <a:t> </a:t>
            </a:r>
            <a:r>
              <a:rPr lang="es-ES_tradnl" sz="1400" dirty="0" err="1"/>
              <a:t>power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Chile has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concluded</a:t>
            </a:r>
            <a:r>
              <a:rPr lang="es-ES_tradnl" sz="1400" dirty="0"/>
              <a:t> a Free </a:t>
            </a:r>
            <a:r>
              <a:rPr lang="es-ES_tradnl" sz="1400" dirty="0" err="1"/>
              <a:t>Trade</a:t>
            </a:r>
            <a:r>
              <a:rPr lang="es-ES_tradnl" sz="1400" dirty="0"/>
              <a:t> </a:t>
            </a:r>
            <a:r>
              <a:rPr lang="es-ES_tradnl" sz="1400" dirty="0" err="1"/>
              <a:t>Agreement</a:t>
            </a:r>
            <a:r>
              <a:rPr lang="es-ES_tradnl" sz="1400" dirty="0"/>
              <a:t> </a:t>
            </a:r>
            <a:r>
              <a:rPr lang="es-ES_tradnl" sz="1400" dirty="0" err="1"/>
              <a:t>with</a:t>
            </a:r>
            <a:r>
              <a:rPr lang="es-ES_tradnl" sz="1400" dirty="0"/>
              <a:t> MS,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will</a:t>
            </a:r>
            <a:r>
              <a:rPr lang="es-ES_tradnl" sz="1400" dirty="0"/>
              <a:t> open </a:t>
            </a:r>
            <a:r>
              <a:rPr lang="es-ES_tradnl" sz="1400" dirty="0" err="1"/>
              <a:t>further</a:t>
            </a:r>
            <a:r>
              <a:rPr lang="es-ES_tradnl" sz="1400" dirty="0"/>
              <a:t> </a:t>
            </a:r>
            <a:r>
              <a:rPr lang="es-ES_tradnl" sz="1400" dirty="0" err="1"/>
              <a:t>avenues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growth</a:t>
            </a:r>
            <a:r>
              <a:rPr lang="es-ES_tradnl" sz="1400" dirty="0"/>
              <a:t> in </a:t>
            </a:r>
            <a:r>
              <a:rPr lang="es-ES_tradnl" sz="1400" dirty="0" err="1"/>
              <a:t>trade</a:t>
            </a:r>
            <a:r>
              <a:rPr lang="es-ES_tradnl" sz="1400" dirty="0"/>
              <a:t> and </a:t>
            </a:r>
            <a:r>
              <a:rPr lang="es-ES_tradnl" sz="1400" dirty="0" err="1"/>
              <a:t>investments</a:t>
            </a:r>
            <a:r>
              <a:rPr lang="es-ES_tradnl" sz="1400" dirty="0"/>
              <a:t>.</a:t>
            </a:r>
          </a:p>
          <a:p>
            <a:endParaRPr lang="es-ES_tradnl" sz="1400" dirty="0"/>
          </a:p>
          <a:p>
            <a:endParaRPr lang="es-ES_tradnl" sz="1400" dirty="0"/>
          </a:p>
        </p:txBody>
      </p:sp>
      <p:sp>
        <p:nvSpPr>
          <p:cNvPr id="375823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59075" y="585788"/>
            <a:ext cx="4144963" cy="23320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429672" y="3392021"/>
            <a:ext cx="284210" cy="2259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867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A1E2-F5A7-47B2-A58B-C70183404457}" type="slidenum">
              <a:rPr lang="es-AR"/>
              <a:pPr/>
              <a:t>5</a:t>
            </a:fld>
            <a:endParaRPr lang="es-AR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478308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5478308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1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1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07" y="3176397"/>
            <a:ext cx="8700841" cy="263501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89121" tIns="43778" rIns="89121" bIns="43778"/>
          <a:lstStyle/>
          <a:p>
            <a:r>
              <a:rPr lang="es-ES_tradnl" dirty="0"/>
              <a:t>	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</a:t>
            </a:r>
            <a:r>
              <a:rPr lang="es-ES_tradnl" sz="1400" dirty="0"/>
              <a:t> </a:t>
            </a:r>
            <a:r>
              <a:rPr lang="es-ES_tradnl" sz="1400" dirty="0" err="1"/>
              <a:t>covers</a:t>
            </a:r>
            <a:r>
              <a:rPr lang="es-ES_tradnl" sz="1400" dirty="0"/>
              <a:t> </a:t>
            </a:r>
            <a:r>
              <a:rPr lang="es-ES_tradnl" sz="1400" dirty="0" err="1"/>
              <a:t>practically</a:t>
            </a:r>
            <a:r>
              <a:rPr lang="es-ES_tradnl" sz="1400" dirty="0"/>
              <a:t> 2/3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region´s</a:t>
            </a:r>
            <a:r>
              <a:rPr lang="es-ES_tradnl" sz="1400" dirty="0"/>
              <a:t> </a:t>
            </a:r>
            <a:r>
              <a:rPr lang="es-ES_tradnl" sz="1400" dirty="0" err="1"/>
              <a:t>land</a:t>
            </a:r>
            <a:r>
              <a:rPr lang="es-ES_tradnl" sz="1400" dirty="0"/>
              <a:t> </a:t>
            </a:r>
            <a:r>
              <a:rPr lang="es-ES_tradnl" sz="1400" dirty="0" err="1"/>
              <a:t>area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GDP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under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800 </a:t>
            </a:r>
            <a:r>
              <a:rPr lang="es-ES_tradnl" sz="1400" dirty="0" err="1"/>
              <a:t>billion</a:t>
            </a:r>
            <a:r>
              <a:rPr lang="es-ES_tradnl" sz="1400" dirty="0"/>
              <a:t> - 53%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regions</a:t>
            </a:r>
            <a:r>
              <a:rPr lang="es-ES_tradnl" sz="1400" dirty="0"/>
              <a:t> total.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total </a:t>
            </a:r>
            <a:r>
              <a:rPr lang="es-ES_tradnl" sz="1400" dirty="0" err="1"/>
              <a:t>trade</a:t>
            </a:r>
            <a:r>
              <a:rPr lang="es-ES_tradnl" sz="1400" dirty="0"/>
              <a:t> (</a:t>
            </a:r>
            <a:r>
              <a:rPr lang="es-ES_tradnl" sz="1400" dirty="0" err="1"/>
              <a:t>exports</a:t>
            </a:r>
            <a:r>
              <a:rPr lang="es-ES_tradnl" sz="1400" dirty="0"/>
              <a:t> plus </a:t>
            </a:r>
            <a:r>
              <a:rPr lang="es-ES_tradnl" sz="1400" dirty="0" err="1"/>
              <a:t>imports</a:t>
            </a:r>
            <a:r>
              <a:rPr lang="es-ES_tradnl" sz="1400" dirty="0"/>
              <a:t>) </a:t>
            </a:r>
            <a:r>
              <a:rPr lang="es-ES_tradnl" sz="1400" dirty="0" err="1"/>
              <a:t>reached</a:t>
            </a:r>
            <a:r>
              <a:rPr lang="es-ES_tradnl" sz="1400" dirty="0"/>
              <a:t> 146 </a:t>
            </a:r>
            <a:r>
              <a:rPr lang="es-ES_tradnl" sz="1400" dirty="0" err="1"/>
              <a:t>billion</a:t>
            </a:r>
            <a:r>
              <a:rPr lang="es-ES_tradnl" sz="1400" dirty="0"/>
              <a:t> </a:t>
            </a:r>
            <a:r>
              <a:rPr lang="es-ES_tradnl" sz="1400" dirty="0" err="1"/>
              <a:t>dollars</a:t>
            </a:r>
            <a:r>
              <a:rPr lang="es-ES_tradnl" sz="1400" dirty="0"/>
              <a:t> in 1995.</a:t>
            </a:r>
          </a:p>
          <a:p>
            <a:pPr>
              <a:buFontTx/>
              <a:buChar char="•"/>
            </a:pPr>
            <a:r>
              <a:rPr lang="es-ES_tradnl" sz="1400" dirty="0"/>
              <a:t>  65% of U.S. </a:t>
            </a:r>
            <a:r>
              <a:rPr lang="es-ES_tradnl" sz="1400" dirty="0" err="1"/>
              <a:t>foreign</a:t>
            </a:r>
            <a:r>
              <a:rPr lang="es-ES_tradnl" sz="1400" dirty="0"/>
              <a:t> </a:t>
            </a:r>
            <a:r>
              <a:rPr lang="es-ES_tradnl" sz="1400" dirty="0" err="1"/>
              <a:t>direct</a:t>
            </a:r>
            <a:r>
              <a:rPr lang="es-ES_tradnl" sz="1400" dirty="0"/>
              <a:t> </a:t>
            </a:r>
            <a:r>
              <a:rPr lang="es-ES_tradnl" sz="1400" dirty="0" err="1"/>
              <a:t>investment</a:t>
            </a:r>
            <a:r>
              <a:rPr lang="es-ES_tradnl" sz="1400" dirty="0"/>
              <a:t> in South </a:t>
            </a:r>
            <a:r>
              <a:rPr lang="es-ES_tradnl" sz="1400" dirty="0" err="1"/>
              <a:t>America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in </a:t>
            </a:r>
            <a:r>
              <a:rPr lang="es-ES_tradnl" sz="1400" dirty="0" err="1"/>
              <a:t>the</a:t>
            </a:r>
            <a:r>
              <a:rPr lang="es-ES_tradnl" sz="1400" dirty="0"/>
              <a:t> MS </a:t>
            </a:r>
            <a:r>
              <a:rPr lang="es-ES_tradnl" sz="1400" dirty="0" err="1"/>
              <a:t>countries</a:t>
            </a:r>
            <a:r>
              <a:rPr lang="es-ES_tradnl" sz="1400" dirty="0"/>
              <a:t>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largest</a:t>
            </a:r>
            <a:r>
              <a:rPr lang="es-ES_tradnl" sz="1400" dirty="0"/>
              <a:t> </a:t>
            </a:r>
            <a:r>
              <a:rPr lang="es-ES_tradnl" sz="1400" dirty="0" err="1"/>
              <a:t>recipient</a:t>
            </a:r>
            <a:r>
              <a:rPr lang="es-ES_tradnl" sz="1400" dirty="0"/>
              <a:t> of U.S. FDI in L.A. (</a:t>
            </a:r>
            <a:r>
              <a:rPr lang="es-ES_tradnl" sz="1400" dirty="0" err="1"/>
              <a:t>including</a:t>
            </a:r>
            <a:r>
              <a:rPr lang="es-ES_tradnl" sz="1400" dirty="0"/>
              <a:t> </a:t>
            </a:r>
            <a:r>
              <a:rPr lang="es-ES_tradnl" sz="1400" dirty="0" err="1"/>
              <a:t>Mexico</a:t>
            </a:r>
            <a:r>
              <a:rPr lang="es-ES_tradnl" sz="1400" dirty="0"/>
              <a:t>).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19,0 </a:t>
            </a:r>
            <a:r>
              <a:rPr lang="es-ES_tradnl" sz="1400" dirty="0" err="1"/>
              <a:t>billion</a:t>
            </a:r>
            <a:r>
              <a:rPr lang="es-ES_tradnl" sz="1400" dirty="0"/>
              <a:t> and </a:t>
            </a:r>
            <a:r>
              <a:rPr lang="es-ES_tradnl" sz="1400" dirty="0" err="1"/>
              <a:t>Mexico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16,3 </a:t>
            </a:r>
            <a:r>
              <a:rPr lang="es-ES_tradnl" sz="1400" dirty="0" err="1"/>
              <a:t>billion</a:t>
            </a:r>
            <a:r>
              <a:rPr lang="es-ES_tradnl" sz="1400" dirty="0"/>
              <a:t> (1994 figures).</a:t>
            </a:r>
          </a:p>
          <a:p>
            <a:pPr>
              <a:buFontTx/>
              <a:buChar char="•"/>
            </a:pPr>
            <a:r>
              <a:rPr lang="es-ES_tradnl" sz="1400" dirty="0"/>
              <a:t>  In </a:t>
            </a:r>
            <a:r>
              <a:rPr lang="es-ES_tradnl" sz="1400" dirty="0" err="1"/>
              <a:t>other</a:t>
            </a:r>
            <a:r>
              <a:rPr lang="es-ES_tradnl" sz="1400" dirty="0"/>
              <a:t> </a:t>
            </a:r>
            <a:r>
              <a:rPr lang="es-ES_tradnl" sz="1400" dirty="0" err="1"/>
              <a:t>words</a:t>
            </a:r>
            <a:r>
              <a:rPr lang="es-ES_tradnl" sz="1400" dirty="0"/>
              <a:t>, Mercosur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an</a:t>
            </a:r>
            <a:r>
              <a:rPr lang="es-ES_tradnl" sz="1400" dirty="0"/>
              <a:t> </a:t>
            </a:r>
            <a:r>
              <a:rPr lang="es-ES_tradnl" sz="1400" dirty="0" err="1"/>
              <a:t>integrated</a:t>
            </a:r>
            <a:r>
              <a:rPr lang="es-ES_tradnl" sz="1400" dirty="0"/>
              <a:t> </a:t>
            </a:r>
            <a:r>
              <a:rPr lang="es-ES_tradnl" sz="1400" dirty="0" err="1"/>
              <a:t>market</a:t>
            </a:r>
            <a:r>
              <a:rPr lang="es-ES_tradnl" sz="1400" dirty="0"/>
              <a:t>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accounts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more </a:t>
            </a:r>
            <a:r>
              <a:rPr lang="es-ES_tradnl" sz="1400" dirty="0" err="1"/>
              <a:t>than</a:t>
            </a:r>
            <a:r>
              <a:rPr lang="es-ES_tradnl" sz="1400" dirty="0"/>
              <a:t> </a:t>
            </a:r>
            <a:r>
              <a:rPr lang="es-ES_tradnl" sz="1400" dirty="0" err="1"/>
              <a:t>half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value</a:t>
            </a:r>
            <a:r>
              <a:rPr lang="es-ES_tradnl" sz="1400" dirty="0"/>
              <a:t> of </a:t>
            </a:r>
            <a:r>
              <a:rPr lang="es-ES_tradnl" sz="1400" dirty="0" err="1"/>
              <a:t>Latin</a:t>
            </a:r>
            <a:r>
              <a:rPr lang="es-ES_tradnl" sz="1400" dirty="0"/>
              <a:t> </a:t>
            </a:r>
            <a:r>
              <a:rPr lang="es-ES_tradnl" sz="1400" dirty="0" err="1"/>
              <a:t>America´s</a:t>
            </a:r>
            <a:r>
              <a:rPr lang="es-ES_tradnl" sz="1400" dirty="0"/>
              <a:t> </a:t>
            </a:r>
            <a:r>
              <a:rPr lang="es-ES_tradnl" sz="1400" dirty="0" err="1"/>
              <a:t>main</a:t>
            </a:r>
            <a:r>
              <a:rPr lang="es-ES_tradnl" sz="1400" dirty="0"/>
              <a:t> </a:t>
            </a:r>
            <a:r>
              <a:rPr lang="es-ES_tradnl" sz="1400" dirty="0" err="1"/>
              <a:t>economic</a:t>
            </a:r>
            <a:r>
              <a:rPr lang="es-ES_tradnl" sz="1400" dirty="0"/>
              <a:t> </a:t>
            </a:r>
            <a:r>
              <a:rPr lang="es-ES_tradnl" sz="1400" dirty="0" err="1"/>
              <a:t>indicators</a:t>
            </a:r>
            <a:r>
              <a:rPr lang="es-ES_tradnl" sz="1400" dirty="0"/>
              <a:t>, and has a </a:t>
            </a:r>
            <a:r>
              <a:rPr lang="es-ES_tradnl" sz="1400" dirty="0" err="1"/>
              <a:t>unmistakable</a:t>
            </a:r>
            <a:r>
              <a:rPr lang="es-ES_tradnl" sz="1400" dirty="0"/>
              <a:t> </a:t>
            </a:r>
            <a:r>
              <a:rPr lang="es-ES_tradnl" sz="1400" dirty="0" err="1"/>
              <a:t>potential</a:t>
            </a:r>
            <a:r>
              <a:rPr lang="es-ES_tradnl" sz="1400" dirty="0"/>
              <a:t> and </a:t>
            </a:r>
            <a:r>
              <a:rPr lang="es-ES_tradnl" sz="1400" dirty="0" err="1"/>
              <a:t>drawing</a:t>
            </a:r>
            <a:r>
              <a:rPr lang="es-ES_tradnl" sz="1400" dirty="0"/>
              <a:t> </a:t>
            </a:r>
            <a:r>
              <a:rPr lang="es-ES_tradnl" sz="1400" dirty="0" err="1"/>
              <a:t>power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Chile has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concluded</a:t>
            </a:r>
            <a:r>
              <a:rPr lang="es-ES_tradnl" sz="1400" dirty="0"/>
              <a:t> a Free </a:t>
            </a:r>
            <a:r>
              <a:rPr lang="es-ES_tradnl" sz="1400" dirty="0" err="1"/>
              <a:t>Trade</a:t>
            </a:r>
            <a:r>
              <a:rPr lang="es-ES_tradnl" sz="1400" dirty="0"/>
              <a:t> </a:t>
            </a:r>
            <a:r>
              <a:rPr lang="es-ES_tradnl" sz="1400" dirty="0" err="1"/>
              <a:t>Agreement</a:t>
            </a:r>
            <a:r>
              <a:rPr lang="es-ES_tradnl" sz="1400" dirty="0"/>
              <a:t> </a:t>
            </a:r>
            <a:r>
              <a:rPr lang="es-ES_tradnl" sz="1400" dirty="0" err="1"/>
              <a:t>with</a:t>
            </a:r>
            <a:r>
              <a:rPr lang="es-ES_tradnl" sz="1400" dirty="0"/>
              <a:t> MS,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will</a:t>
            </a:r>
            <a:r>
              <a:rPr lang="es-ES_tradnl" sz="1400" dirty="0"/>
              <a:t> open </a:t>
            </a:r>
            <a:r>
              <a:rPr lang="es-ES_tradnl" sz="1400" dirty="0" err="1"/>
              <a:t>further</a:t>
            </a:r>
            <a:r>
              <a:rPr lang="es-ES_tradnl" sz="1400" dirty="0"/>
              <a:t> </a:t>
            </a:r>
            <a:r>
              <a:rPr lang="es-ES_tradnl" sz="1400" dirty="0" err="1"/>
              <a:t>avenues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growth</a:t>
            </a:r>
            <a:r>
              <a:rPr lang="es-ES_tradnl" sz="1400" dirty="0"/>
              <a:t> in </a:t>
            </a:r>
            <a:r>
              <a:rPr lang="es-ES_tradnl" sz="1400" dirty="0" err="1"/>
              <a:t>trade</a:t>
            </a:r>
            <a:r>
              <a:rPr lang="es-ES_tradnl" sz="1400" dirty="0"/>
              <a:t> and </a:t>
            </a:r>
            <a:r>
              <a:rPr lang="es-ES_tradnl" sz="1400" dirty="0" err="1"/>
              <a:t>investments</a:t>
            </a:r>
            <a:r>
              <a:rPr lang="es-ES_tradnl" sz="1400" dirty="0"/>
              <a:t>.</a:t>
            </a:r>
          </a:p>
          <a:p>
            <a:endParaRPr lang="es-ES_tradnl" sz="1400" dirty="0"/>
          </a:p>
          <a:p>
            <a:endParaRPr lang="es-ES_tradnl" sz="1400" dirty="0"/>
          </a:p>
        </p:txBody>
      </p:sp>
      <p:sp>
        <p:nvSpPr>
          <p:cNvPr id="375823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18331" y="585296"/>
            <a:ext cx="6026528" cy="233321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429672" y="3392021"/>
            <a:ext cx="284210" cy="2259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3100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A1E2-F5A7-47B2-A58B-C70183404457}" type="slidenum">
              <a:rPr lang="es-AR"/>
              <a:pPr/>
              <a:t>6</a:t>
            </a:fld>
            <a:endParaRPr lang="es-AR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478308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5478308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1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1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07" y="3176397"/>
            <a:ext cx="8700841" cy="263501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89121" tIns="43778" rIns="89121" bIns="43778"/>
          <a:lstStyle/>
          <a:p>
            <a:r>
              <a:rPr lang="es-ES_tradnl" dirty="0"/>
              <a:t>	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</a:t>
            </a:r>
            <a:r>
              <a:rPr lang="es-ES_tradnl" sz="1400" dirty="0"/>
              <a:t> </a:t>
            </a:r>
            <a:r>
              <a:rPr lang="es-ES_tradnl" sz="1400" dirty="0" err="1"/>
              <a:t>covers</a:t>
            </a:r>
            <a:r>
              <a:rPr lang="es-ES_tradnl" sz="1400" dirty="0"/>
              <a:t> </a:t>
            </a:r>
            <a:r>
              <a:rPr lang="es-ES_tradnl" sz="1400" dirty="0" err="1"/>
              <a:t>practically</a:t>
            </a:r>
            <a:r>
              <a:rPr lang="es-ES_tradnl" sz="1400" dirty="0"/>
              <a:t> 2/3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region´s</a:t>
            </a:r>
            <a:r>
              <a:rPr lang="es-ES_tradnl" sz="1400" dirty="0"/>
              <a:t> </a:t>
            </a:r>
            <a:r>
              <a:rPr lang="es-ES_tradnl" sz="1400" dirty="0" err="1"/>
              <a:t>land</a:t>
            </a:r>
            <a:r>
              <a:rPr lang="es-ES_tradnl" sz="1400" dirty="0"/>
              <a:t> </a:t>
            </a:r>
            <a:r>
              <a:rPr lang="es-ES_tradnl" sz="1400" dirty="0" err="1"/>
              <a:t>area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GDP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under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800 </a:t>
            </a:r>
            <a:r>
              <a:rPr lang="es-ES_tradnl" sz="1400" dirty="0" err="1"/>
              <a:t>billion</a:t>
            </a:r>
            <a:r>
              <a:rPr lang="es-ES_tradnl" sz="1400" dirty="0"/>
              <a:t> - 53%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regions</a:t>
            </a:r>
            <a:r>
              <a:rPr lang="es-ES_tradnl" sz="1400" dirty="0"/>
              <a:t> total.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total </a:t>
            </a:r>
            <a:r>
              <a:rPr lang="es-ES_tradnl" sz="1400" dirty="0" err="1"/>
              <a:t>trade</a:t>
            </a:r>
            <a:r>
              <a:rPr lang="es-ES_tradnl" sz="1400" dirty="0"/>
              <a:t> (</a:t>
            </a:r>
            <a:r>
              <a:rPr lang="es-ES_tradnl" sz="1400" dirty="0" err="1"/>
              <a:t>exports</a:t>
            </a:r>
            <a:r>
              <a:rPr lang="es-ES_tradnl" sz="1400" dirty="0"/>
              <a:t> plus </a:t>
            </a:r>
            <a:r>
              <a:rPr lang="es-ES_tradnl" sz="1400" dirty="0" err="1"/>
              <a:t>imports</a:t>
            </a:r>
            <a:r>
              <a:rPr lang="es-ES_tradnl" sz="1400" dirty="0"/>
              <a:t>) </a:t>
            </a:r>
            <a:r>
              <a:rPr lang="es-ES_tradnl" sz="1400" dirty="0" err="1"/>
              <a:t>reached</a:t>
            </a:r>
            <a:r>
              <a:rPr lang="es-ES_tradnl" sz="1400" dirty="0"/>
              <a:t> 146 </a:t>
            </a:r>
            <a:r>
              <a:rPr lang="es-ES_tradnl" sz="1400" dirty="0" err="1"/>
              <a:t>billion</a:t>
            </a:r>
            <a:r>
              <a:rPr lang="es-ES_tradnl" sz="1400" dirty="0"/>
              <a:t> </a:t>
            </a:r>
            <a:r>
              <a:rPr lang="es-ES_tradnl" sz="1400" dirty="0" err="1"/>
              <a:t>dollars</a:t>
            </a:r>
            <a:r>
              <a:rPr lang="es-ES_tradnl" sz="1400" dirty="0"/>
              <a:t> in 1995.</a:t>
            </a:r>
          </a:p>
          <a:p>
            <a:pPr>
              <a:buFontTx/>
              <a:buChar char="•"/>
            </a:pPr>
            <a:r>
              <a:rPr lang="es-ES_tradnl" sz="1400" dirty="0"/>
              <a:t>  65% of U.S. </a:t>
            </a:r>
            <a:r>
              <a:rPr lang="es-ES_tradnl" sz="1400" dirty="0" err="1"/>
              <a:t>foreign</a:t>
            </a:r>
            <a:r>
              <a:rPr lang="es-ES_tradnl" sz="1400" dirty="0"/>
              <a:t> </a:t>
            </a:r>
            <a:r>
              <a:rPr lang="es-ES_tradnl" sz="1400" dirty="0" err="1"/>
              <a:t>direct</a:t>
            </a:r>
            <a:r>
              <a:rPr lang="es-ES_tradnl" sz="1400" dirty="0"/>
              <a:t> </a:t>
            </a:r>
            <a:r>
              <a:rPr lang="es-ES_tradnl" sz="1400" dirty="0" err="1"/>
              <a:t>investment</a:t>
            </a:r>
            <a:r>
              <a:rPr lang="es-ES_tradnl" sz="1400" dirty="0"/>
              <a:t> in South </a:t>
            </a:r>
            <a:r>
              <a:rPr lang="es-ES_tradnl" sz="1400" dirty="0" err="1"/>
              <a:t>America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in </a:t>
            </a:r>
            <a:r>
              <a:rPr lang="es-ES_tradnl" sz="1400" dirty="0" err="1"/>
              <a:t>the</a:t>
            </a:r>
            <a:r>
              <a:rPr lang="es-ES_tradnl" sz="1400" dirty="0"/>
              <a:t> MS </a:t>
            </a:r>
            <a:r>
              <a:rPr lang="es-ES_tradnl" sz="1400" dirty="0" err="1"/>
              <a:t>countries</a:t>
            </a:r>
            <a:r>
              <a:rPr lang="es-ES_tradnl" sz="1400" dirty="0"/>
              <a:t>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largest</a:t>
            </a:r>
            <a:r>
              <a:rPr lang="es-ES_tradnl" sz="1400" dirty="0"/>
              <a:t> </a:t>
            </a:r>
            <a:r>
              <a:rPr lang="es-ES_tradnl" sz="1400" dirty="0" err="1"/>
              <a:t>recipient</a:t>
            </a:r>
            <a:r>
              <a:rPr lang="es-ES_tradnl" sz="1400" dirty="0"/>
              <a:t> of U.S. FDI in L.A. (</a:t>
            </a:r>
            <a:r>
              <a:rPr lang="es-ES_tradnl" sz="1400" dirty="0" err="1"/>
              <a:t>including</a:t>
            </a:r>
            <a:r>
              <a:rPr lang="es-ES_tradnl" sz="1400" dirty="0"/>
              <a:t> </a:t>
            </a:r>
            <a:r>
              <a:rPr lang="es-ES_tradnl" sz="1400" dirty="0" err="1"/>
              <a:t>Mexico</a:t>
            </a:r>
            <a:r>
              <a:rPr lang="es-ES_tradnl" sz="1400" dirty="0"/>
              <a:t>).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19,0 </a:t>
            </a:r>
            <a:r>
              <a:rPr lang="es-ES_tradnl" sz="1400" dirty="0" err="1"/>
              <a:t>billion</a:t>
            </a:r>
            <a:r>
              <a:rPr lang="es-ES_tradnl" sz="1400" dirty="0"/>
              <a:t> and </a:t>
            </a:r>
            <a:r>
              <a:rPr lang="es-ES_tradnl" sz="1400" dirty="0" err="1"/>
              <a:t>Mexico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16,3 </a:t>
            </a:r>
            <a:r>
              <a:rPr lang="es-ES_tradnl" sz="1400" dirty="0" err="1"/>
              <a:t>billion</a:t>
            </a:r>
            <a:r>
              <a:rPr lang="es-ES_tradnl" sz="1400" dirty="0"/>
              <a:t> (1994 figures).</a:t>
            </a:r>
          </a:p>
          <a:p>
            <a:pPr>
              <a:buFontTx/>
              <a:buChar char="•"/>
            </a:pPr>
            <a:r>
              <a:rPr lang="es-ES_tradnl" sz="1400" dirty="0"/>
              <a:t>  In </a:t>
            </a:r>
            <a:r>
              <a:rPr lang="es-ES_tradnl" sz="1400" dirty="0" err="1"/>
              <a:t>other</a:t>
            </a:r>
            <a:r>
              <a:rPr lang="es-ES_tradnl" sz="1400" dirty="0"/>
              <a:t> </a:t>
            </a:r>
            <a:r>
              <a:rPr lang="es-ES_tradnl" sz="1400" dirty="0" err="1"/>
              <a:t>words</a:t>
            </a:r>
            <a:r>
              <a:rPr lang="es-ES_tradnl" sz="1400" dirty="0"/>
              <a:t>, Mercosur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an</a:t>
            </a:r>
            <a:r>
              <a:rPr lang="es-ES_tradnl" sz="1400" dirty="0"/>
              <a:t> </a:t>
            </a:r>
            <a:r>
              <a:rPr lang="es-ES_tradnl" sz="1400" dirty="0" err="1"/>
              <a:t>integrated</a:t>
            </a:r>
            <a:r>
              <a:rPr lang="es-ES_tradnl" sz="1400" dirty="0"/>
              <a:t> </a:t>
            </a:r>
            <a:r>
              <a:rPr lang="es-ES_tradnl" sz="1400" dirty="0" err="1"/>
              <a:t>market</a:t>
            </a:r>
            <a:r>
              <a:rPr lang="es-ES_tradnl" sz="1400" dirty="0"/>
              <a:t>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accounts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more </a:t>
            </a:r>
            <a:r>
              <a:rPr lang="es-ES_tradnl" sz="1400" dirty="0" err="1"/>
              <a:t>than</a:t>
            </a:r>
            <a:r>
              <a:rPr lang="es-ES_tradnl" sz="1400" dirty="0"/>
              <a:t> </a:t>
            </a:r>
            <a:r>
              <a:rPr lang="es-ES_tradnl" sz="1400" dirty="0" err="1"/>
              <a:t>half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value</a:t>
            </a:r>
            <a:r>
              <a:rPr lang="es-ES_tradnl" sz="1400" dirty="0"/>
              <a:t> of </a:t>
            </a:r>
            <a:r>
              <a:rPr lang="es-ES_tradnl" sz="1400" dirty="0" err="1"/>
              <a:t>Latin</a:t>
            </a:r>
            <a:r>
              <a:rPr lang="es-ES_tradnl" sz="1400" dirty="0"/>
              <a:t> </a:t>
            </a:r>
            <a:r>
              <a:rPr lang="es-ES_tradnl" sz="1400" dirty="0" err="1"/>
              <a:t>America´s</a:t>
            </a:r>
            <a:r>
              <a:rPr lang="es-ES_tradnl" sz="1400" dirty="0"/>
              <a:t> </a:t>
            </a:r>
            <a:r>
              <a:rPr lang="es-ES_tradnl" sz="1400" dirty="0" err="1"/>
              <a:t>main</a:t>
            </a:r>
            <a:r>
              <a:rPr lang="es-ES_tradnl" sz="1400" dirty="0"/>
              <a:t> </a:t>
            </a:r>
            <a:r>
              <a:rPr lang="es-ES_tradnl" sz="1400" dirty="0" err="1"/>
              <a:t>economic</a:t>
            </a:r>
            <a:r>
              <a:rPr lang="es-ES_tradnl" sz="1400" dirty="0"/>
              <a:t> </a:t>
            </a:r>
            <a:r>
              <a:rPr lang="es-ES_tradnl" sz="1400" dirty="0" err="1"/>
              <a:t>indicators</a:t>
            </a:r>
            <a:r>
              <a:rPr lang="es-ES_tradnl" sz="1400" dirty="0"/>
              <a:t>, and has a </a:t>
            </a:r>
            <a:r>
              <a:rPr lang="es-ES_tradnl" sz="1400" dirty="0" err="1"/>
              <a:t>unmistakable</a:t>
            </a:r>
            <a:r>
              <a:rPr lang="es-ES_tradnl" sz="1400" dirty="0"/>
              <a:t> </a:t>
            </a:r>
            <a:r>
              <a:rPr lang="es-ES_tradnl" sz="1400" dirty="0" err="1"/>
              <a:t>potential</a:t>
            </a:r>
            <a:r>
              <a:rPr lang="es-ES_tradnl" sz="1400" dirty="0"/>
              <a:t> and </a:t>
            </a:r>
            <a:r>
              <a:rPr lang="es-ES_tradnl" sz="1400" dirty="0" err="1"/>
              <a:t>drawing</a:t>
            </a:r>
            <a:r>
              <a:rPr lang="es-ES_tradnl" sz="1400" dirty="0"/>
              <a:t> </a:t>
            </a:r>
            <a:r>
              <a:rPr lang="es-ES_tradnl" sz="1400" dirty="0" err="1"/>
              <a:t>power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Chile has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concluded</a:t>
            </a:r>
            <a:r>
              <a:rPr lang="es-ES_tradnl" sz="1400" dirty="0"/>
              <a:t> a Free </a:t>
            </a:r>
            <a:r>
              <a:rPr lang="es-ES_tradnl" sz="1400" dirty="0" err="1"/>
              <a:t>Trade</a:t>
            </a:r>
            <a:r>
              <a:rPr lang="es-ES_tradnl" sz="1400" dirty="0"/>
              <a:t> </a:t>
            </a:r>
            <a:r>
              <a:rPr lang="es-ES_tradnl" sz="1400" dirty="0" err="1"/>
              <a:t>Agreement</a:t>
            </a:r>
            <a:r>
              <a:rPr lang="es-ES_tradnl" sz="1400" dirty="0"/>
              <a:t> </a:t>
            </a:r>
            <a:r>
              <a:rPr lang="es-ES_tradnl" sz="1400" dirty="0" err="1"/>
              <a:t>with</a:t>
            </a:r>
            <a:r>
              <a:rPr lang="es-ES_tradnl" sz="1400" dirty="0"/>
              <a:t> MS,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will</a:t>
            </a:r>
            <a:r>
              <a:rPr lang="es-ES_tradnl" sz="1400" dirty="0"/>
              <a:t> open </a:t>
            </a:r>
            <a:r>
              <a:rPr lang="es-ES_tradnl" sz="1400" dirty="0" err="1"/>
              <a:t>further</a:t>
            </a:r>
            <a:r>
              <a:rPr lang="es-ES_tradnl" sz="1400" dirty="0"/>
              <a:t> </a:t>
            </a:r>
            <a:r>
              <a:rPr lang="es-ES_tradnl" sz="1400" dirty="0" err="1"/>
              <a:t>avenues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growth</a:t>
            </a:r>
            <a:r>
              <a:rPr lang="es-ES_tradnl" sz="1400" dirty="0"/>
              <a:t> in </a:t>
            </a:r>
            <a:r>
              <a:rPr lang="es-ES_tradnl" sz="1400" dirty="0" err="1"/>
              <a:t>trade</a:t>
            </a:r>
            <a:r>
              <a:rPr lang="es-ES_tradnl" sz="1400" dirty="0"/>
              <a:t> and </a:t>
            </a:r>
            <a:r>
              <a:rPr lang="es-ES_tradnl" sz="1400" dirty="0" err="1"/>
              <a:t>investments</a:t>
            </a:r>
            <a:r>
              <a:rPr lang="es-ES_tradnl" sz="1400" dirty="0"/>
              <a:t>.</a:t>
            </a:r>
          </a:p>
          <a:p>
            <a:endParaRPr lang="es-ES_tradnl" sz="1400" dirty="0"/>
          </a:p>
          <a:p>
            <a:endParaRPr lang="es-ES_tradnl" sz="1400" dirty="0"/>
          </a:p>
        </p:txBody>
      </p:sp>
      <p:sp>
        <p:nvSpPr>
          <p:cNvPr id="375823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18331" y="585296"/>
            <a:ext cx="6026528" cy="233321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429672" y="3392021"/>
            <a:ext cx="284210" cy="2259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0728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A1E2-F5A7-47B2-A58B-C70183404457}" type="slidenum">
              <a:rPr lang="es-AR"/>
              <a:pPr/>
              <a:t>7</a:t>
            </a:fld>
            <a:endParaRPr lang="es-AR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5478308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5478308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1" y="6343519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" y="1"/>
            <a:ext cx="4189294" cy="333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478308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5478308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62" tIns="0" rIns="18762" bIns="0" anchor="b"/>
          <a:lstStyle/>
          <a:p>
            <a:pPr algn="r" defTabSz="900264" eaLnBrk="0" hangingPunct="0"/>
            <a:r>
              <a:rPr lang="es-ES_tradnl" sz="1000" b="0" i="1" dirty="0"/>
              <a:t>7</a:t>
            </a:r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1" y="6363226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1" y="1"/>
            <a:ext cx="4189294" cy="31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  <p:sp>
        <p:nvSpPr>
          <p:cNvPr id="3758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07" y="3176397"/>
            <a:ext cx="8700841" cy="263501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89121" tIns="43778" rIns="89121" bIns="43778"/>
          <a:lstStyle/>
          <a:p>
            <a:r>
              <a:rPr lang="es-ES_tradnl" dirty="0"/>
              <a:t>	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</a:t>
            </a:r>
            <a:r>
              <a:rPr lang="es-ES_tradnl" sz="1400" dirty="0"/>
              <a:t> </a:t>
            </a:r>
            <a:r>
              <a:rPr lang="es-ES_tradnl" sz="1400" dirty="0" err="1"/>
              <a:t>covers</a:t>
            </a:r>
            <a:r>
              <a:rPr lang="es-ES_tradnl" sz="1400" dirty="0"/>
              <a:t> </a:t>
            </a:r>
            <a:r>
              <a:rPr lang="es-ES_tradnl" sz="1400" dirty="0" err="1"/>
              <a:t>practically</a:t>
            </a:r>
            <a:r>
              <a:rPr lang="es-ES_tradnl" sz="1400" dirty="0"/>
              <a:t> 2/3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region´s</a:t>
            </a:r>
            <a:r>
              <a:rPr lang="es-ES_tradnl" sz="1400" dirty="0"/>
              <a:t> </a:t>
            </a:r>
            <a:r>
              <a:rPr lang="es-ES_tradnl" sz="1400" dirty="0" err="1"/>
              <a:t>land</a:t>
            </a:r>
            <a:r>
              <a:rPr lang="es-ES_tradnl" sz="1400" dirty="0"/>
              <a:t> </a:t>
            </a:r>
            <a:r>
              <a:rPr lang="es-ES_tradnl" sz="1400" dirty="0" err="1"/>
              <a:t>area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GDP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under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800 </a:t>
            </a:r>
            <a:r>
              <a:rPr lang="es-ES_tradnl" sz="1400" dirty="0" err="1"/>
              <a:t>billion</a:t>
            </a:r>
            <a:r>
              <a:rPr lang="es-ES_tradnl" sz="1400" dirty="0"/>
              <a:t> - 53% of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regions</a:t>
            </a:r>
            <a:r>
              <a:rPr lang="es-ES_tradnl" sz="1400" dirty="0"/>
              <a:t> total.</a:t>
            </a:r>
          </a:p>
          <a:p>
            <a:pPr>
              <a:buFontTx/>
              <a:buChar char="•"/>
            </a:pPr>
            <a:r>
              <a:rPr lang="es-ES_tradnl" sz="1400" dirty="0"/>
              <a:t>  </a:t>
            </a:r>
            <a:r>
              <a:rPr lang="es-ES_tradnl" sz="1400" dirty="0" err="1"/>
              <a:t>Its</a:t>
            </a:r>
            <a:r>
              <a:rPr lang="es-ES_tradnl" sz="1400" dirty="0"/>
              <a:t> total </a:t>
            </a:r>
            <a:r>
              <a:rPr lang="es-ES_tradnl" sz="1400" dirty="0" err="1"/>
              <a:t>trade</a:t>
            </a:r>
            <a:r>
              <a:rPr lang="es-ES_tradnl" sz="1400" dirty="0"/>
              <a:t> (</a:t>
            </a:r>
            <a:r>
              <a:rPr lang="es-ES_tradnl" sz="1400" dirty="0" err="1"/>
              <a:t>exports</a:t>
            </a:r>
            <a:r>
              <a:rPr lang="es-ES_tradnl" sz="1400" dirty="0"/>
              <a:t> plus </a:t>
            </a:r>
            <a:r>
              <a:rPr lang="es-ES_tradnl" sz="1400" dirty="0" err="1"/>
              <a:t>imports</a:t>
            </a:r>
            <a:r>
              <a:rPr lang="es-ES_tradnl" sz="1400" dirty="0"/>
              <a:t>) </a:t>
            </a:r>
            <a:r>
              <a:rPr lang="es-ES_tradnl" sz="1400" dirty="0" err="1"/>
              <a:t>reached</a:t>
            </a:r>
            <a:r>
              <a:rPr lang="es-ES_tradnl" sz="1400" dirty="0"/>
              <a:t> 146 </a:t>
            </a:r>
            <a:r>
              <a:rPr lang="es-ES_tradnl" sz="1400" dirty="0" err="1"/>
              <a:t>billion</a:t>
            </a:r>
            <a:r>
              <a:rPr lang="es-ES_tradnl" sz="1400" dirty="0"/>
              <a:t> </a:t>
            </a:r>
            <a:r>
              <a:rPr lang="es-ES_tradnl" sz="1400" dirty="0" err="1"/>
              <a:t>dollars</a:t>
            </a:r>
            <a:r>
              <a:rPr lang="es-ES_tradnl" sz="1400" dirty="0"/>
              <a:t> in 1995.</a:t>
            </a:r>
          </a:p>
          <a:p>
            <a:pPr>
              <a:buFontTx/>
              <a:buChar char="•"/>
            </a:pPr>
            <a:r>
              <a:rPr lang="es-ES_tradnl" sz="1400" dirty="0"/>
              <a:t>  65% of U.S. </a:t>
            </a:r>
            <a:r>
              <a:rPr lang="es-ES_tradnl" sz="1400" dirty="0" err="1"/>
              <a:t>foreign</a:t>
            </a:r>
            <a:r>
              <a:rPr lang="es-ES_tradnl" sz="1400" dirty="0"/>
              <a:t> </a:t>
            </a:r>
            <a:r>
              <a:rPr lang="es-ES_tradnl" sz="1400" dirty="0" err="1"/>
              <a:t>direct</a:t>
            </a:r>
            <a:r>
              <a:rPr lang="es-ES_tradnl" sz="1400" dirty="0"/>
              <a:t> </a:t>
            </a:r>
            <a:r>
              <a:rPr lang="es-ES_tradnl" sz="1400" dirty="0" err="1"/>
              <a:t>investment</a:t>
            </a:r>
            <a:r>
              <a:rPr lang="es-ES_tradnl" sz="1400" dirty="0"/>
              <a:t> in South </a:t>
            </a:r>
            <a:r>
              <a:rPr lang="es-ES_tradnl" sz="1400" dirty="0" err="1"/>
              <a:t>America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in </a:t>
            </a:r>
            <a:r>
              <a:rPr lang="es-ES_tradnl" sz="1400" dirty="0" err="1"/>
              <a:t>the</a:t>
            </a:r>
            <a:r>
              <a:rPr lang="es-ES_tradnl" sz="1400" dirty="0"/>
              <a:t> MS </a:t>
            </a:r>
            <a:r>
              <a:rPr lang="es-ES_tradnl" sz="1400" dirty="0" err="1"/>
              <a:t>countries</a:t>
            </a:r>
            <a:r>
              <a:rPr lang="es-ES_tradnl" sz="1400" dirty="0"/>
              <a:t>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largest</a:t>
            </a:r>
            <a:r>
              <a:rPr lang="es-ES_tradnl" sz="1400" dirty="0"/>
              <a:t> </a:t>
            </a:r>
            <a:r>
              <a:rPr lang="es-ES_tradnl" sz="1400" dirty="0" err="1"/>
              <a:t>recipient</a:t>
            </a:r>
            <a:r>
              <a:rPr lang="es-ES_tradnl" sz="1400" dirty="0"/>
              <a:t> of U.S. FDI in L.A. (</a:t>
            </a:r>
            <a:r>
              <a:rPr lang="es-ES_tradnl" sz="1400" dirty="0" err="1"/>
              <a:t>including</a:t>
            </a:r>
            <a:r>
              <a:rPr lang="es-ES_tradnl" sz="1400" dirty="0"/>
              <a:t> </a:t>
            </a:r>
            <a:r>
              <a:rPr lang="es-ES_tradnl" sz="1400" dirty="0" err="1"/>
              <a:t>Mexico</a:t>
            </a:r>
            <a:r>
              <a:rPr lang="es-ES_tradnl" sz="1400" dirty="0"/>
              <a:t>). </a:t>
            </a:r>
            <a:r>
              <a:rPr lang="es-ES_tradnl" sz="1400" dirty="0" err="1"/>
              <a:t>Brazil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19,0 </a:t>
            </a:r>
            <a:r>
              <a:rPr lang="es-ES_tradnl" sz="1400" dirty="0" err="1"/>
              <a:t>billion</a:t>
            </a:r>
            <a:r>
              <a:rPr lang="es-ES_tradnl" sz="1400" dirty="0"/>
              <a:t> and </a:t>
            </a:r>
            <a:r>
              <a:rPr lang="es-ES_tradnl" sz="1400" dirty="0" err="1"/>
              <a:t>Mexico</a:t>
            </a:r>
            <a:r>
              <a:rPr lang="es-ES_tradnl" sz="1400" dirty="0"/>
              <a:t> </a:t>
            </a:r>
            <a:r>
              <a:rPr lang="es-ES_tradnl" sz="1400" dirty="0" err="1"/>
              <a:t>u$s</a:t>
            </a:r>
            <a:r>
              <a:rPr lang="es-ES_tradnl" sz="1400" dirty="0"/>
              <a:t> 16,3 </a:t>
            </a:r>
            <a:r>
              <a:rPr lang="es-ES_tradnl" sz="1400" dirty="0" err="1"/>
              <a:t>billion</a:t>
            </a:r>
            <a:r>
              <a:rPr lang="es-ES_tradnl" sz="1400" dirty="0"/>
              <a:t> (1994 figures).</a:t>
            </a:r>
          </a:p>
          <a:p>
            <a:pPr>
              <a:buFontTx/>
              <a:buChar char="•"/>
            </a:pPr>
            <a:r>
              <a:rPr lang="es-ES_tradnl" sz="1400" dirty="0"/>
              <a:t>  In </a:t>
            </a:r>
            <a:r>
              <a:rPr lang="es-ES_tradnl" sz="1400" dirty="0" err="1"/>
              <a:t>other</a:t>
            </a:r>
            <a:r>
              <a:rPr lang="es-ES_tradnl" sz="1400" dirty="0"/>
              <a:t> </a:t>
            </a:r>
            <a:r>
              <a:rPr lang="es-ES_tradnl" sz="1400" dirty="0" err="1"/>
              <a:t>words</a:t>
            </a:r>
            <a:r>
              <a:rPr lang="es-ES_tradnl" sz="1400" dirty="0"/>
              <a:t>, Mercosur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dirty="0" err="1"/>
              <a:t>an</a:t>
            </a:r>
            <a:r>
              <a:rPr lang="es-ES_tradnl" sz="1400" dirty="0"/>
              <a:t> </a:t>
            </a:r>
            <a:r>
              <a:rPr lang="es-ES_tradnl" sz="1400" dirty="0" err="1"/>
              <a:t>integrated</a:t>
            </a:r>
            <a:r>
              <a:rPr lang="es-ES_tradnl" sz="1400" dirty="0"/>
              <a:t> </a:t>
            </a:r>
            <a:r>
              <a:rPr lang="es-ES_tradnl" sz="1400" dirty="0" err="1"/>
              <a:t>market</a:t>
            </a:r>
            <a:r>
              <a:rPr lang="es-ES_tradnl" sz="1400" dirty="0"/>
              <a:t>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accounts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more </a:t>
            </a:r>
            <a:r>
              <a:rPr lang="es-ES_tradnl" sz="1400" dirty="0" err="1"/>
              <a:t>than</a:t>
            </a:r>
            <a:r>
              <a:rPr lang="es-ES_tradnl" sz="1400" dirty="0"/>
              <a:t> </a:t>
            </a:r>
            <a:r>
              <a:rPr lang="es-ES_tradnl" sz="1400" dirty="0" err="1"/>
              <a:t>half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value</a:t>
            </a:r>
            <a:r>
              <a:rPr lang="es-ES_tradnl" sz="1400" dirty="0"/>
              <a:t> of </a:t>
            </a:r>
            <a:r>
              <a:rPr lang="es-ES_tradnl" sz="1400" dirty="0" err="1"/>
              <a:t>Latin</a:t>
            </a:r>
            <a:r>
              <a:rPr lang="es-ES_tradnl" sz="1400" dirty="0"/>
              <a:t> </a:t>
            </a:r>
            <a:r>
              <a:rPr lang="es-ES_tradnl" sz="1400" dirty="0" err="1"/>
              <a:t>America´s</a:t>
            </a:r>
            <a:r>
              <a:rPr lang="es-ES_tradnl" sz="1400" dirty="0"/>
              <a:t> </a:t>
            </a:r>
            <a:r>
              <a:rPr lang="es-ES_tradnl" sz="1400" dirty="0" err="1"/>
              <a:t>main</a:t>
            </a:r>
            <a:r>
              <a:rPr lang="es-ES_tradnl" sz="1400" dirty="0"/>
              <a:t> </a:t>
            </a:r>
            <a:r>
              <a:rPr lang="es-ES_tradnl" sz="1400" dirty="0" err="1"/>
              <a:t>economic</a:t>
            </a:r>
            <a:r>
              <a:rPr lang="es-ES_tradnl" sz="1400" dirty="0"/>
              <a:t> </a:t>
            </a:r>
            <a:r>
              <a:rPr lang="es-ES_tradnl" sz="1400" dirty="0" err="1"/>
              <a:t>indicators</a:t>
            </a:r>
            <a:r>
              <a:rPr lang="es-ES_tradnl" sz="1400" dirty="0"/>
              <a:t>, and has a </a:t>
            </a:r>
            <a:r>
              <a:rPr lang="es-ES_tradnl" sz="1400" dirty="0" err="1"/>
              <a:t>unmistakable</a:t>
            </a:r>
            <a:r>
              <a:rPr lang="es-ES_tradnl" sz="1400" dirty="0"/>
              <a:t> </a:t>
            </a:r>
            <a:r>
              <a:rPr lang="es-ES_tradnl" sz="1400" dirty="0" err="1"/>
              <a:t>potential</a:t>
            </a:r>
            <a:r>
              <a:rPr lang="es-ES_tradnl" sz="1400" dirty="0"/>
              <a:t> and </a:t>
            </a:r>
            <a:r>
              <a:rPr lang="es-ES_tradnl" sz="1400" dirty="0" err="1"/>
              <a:t>drawing</a:t>
            </a:r>
            <a:r>
              <a:rPr lang="es-ES_tradnl" sz="1400" dirty="0"/>
              <a:t> </a:t>
            </a:r>
            <a:r>
              <a:rPr lang="es-ES_tradnl" sz="1400" dirty="0" err="1"/>
              <a:t>power</a:t>
            </a:r>
            <a:r>
              <a:rPr lang="es-ES_tradnl" sz="1400" dirty="0"/>
              <a:t>.</a:t>
            </a:r>
          </a:p>
          <a:p>
            <a:pPr>
              <a:buFontTx/>
              <a:buChar char="•"/>
            </a:pPr>
            <a:r>
              <a:rPr lang="es-ES_tradnl" sz="1400" dirty="0"/>
              <a:t> Chile has </a:t>
            </a:r>
            <a:r>
              <a:rPr lang="es-ES_tradnl" sz="1400" dirty="0" err="1"/>
              <a:t>just</a:t>
            </a:r>
            <a:r>
              <a:rPr lang="es-ES_tradnl" sz="1400" dirty="0"/>
              <a:t> </a:t>
            </a:r>
            <a:r>
              <a:rPr lang="es-ES_tradnl" sz="1400" dirty="0" err="1"/>
              <a:t>concluded</a:t>
            </a:r>
            <a:r>
              <a:rPr lang="es-ES_tradnl" sz="1400" dirty="0"/>
              <a:t> a Free </a:t>
            </a:r>
            <a:r>
              <a:rPr lang="es-ES_tradnl" sz="1400" dirty="0" err="1"/>
              <a:t>Trade</a:t>
            </a:r>
            <a:r>
              <a:rPr lang="es-ES_tradnl" sz="1400" dirty="0"/>
              <a:t> </a:t>
            </a:r>
            <a:r>
              <a:rPr lang="es-ES_tradnl" sz="1400" dirty="0" err="1"/>
              <a:t>Agreement</a:t>
            </a:r>
            <a:r>
              <a:rPr lang="es-ES_tradnl" sz="1400" dirty="0"/>
              <a:t> </a:t>
            </a:r>
            <a:r>
              <a:rPr lang="es-ES_tradnl" sz="1400" dirty="0" err="1"/>
              <a:t>with</a:t>
            </a:r>
            <a:r>
              <a:rPr lang="es-ES_tradnl" sz="1400" dirty="0"/>
              <a:t> MS, </a:t>
            </a:r>
            <a:r>
              <a:rPr lang="es-ES_tradnl" sz="1400" dirty="0" err="1"/>
              <a:t>which</a:t>
            </a:r>
            <a:r>
              <a:rPr lang="es-ES_tradnl" sz="1400" dirty="0"/>
              <a:t> </a:t>
            </a:r>
            <a:r>
              <a:rPr lang="es-ES_tradnl" sz="1400" dirty="0" err="1"/>
              <a:t>will</a:t>
            </a:r>
            <a:r>
              <a:rPr lang="es-ES_tradnl" sz="1400" dirty="0"/>
              <a:t> open </a:t>
            </a:r>
            <a:r>
              <a:rPr lang="es-ES_tradnl" sz="1400" dirty="0" err="1"/>
              <a:t>further</a:t>
            </a:r>
            <a:r>
              <a:rPr lang="es-ES_tradnl" sz="1400" dirty="0"/>
              <a:t> </a:t>
            </a:r>
            <a:r>
              <a:rPr lang="es-ES_tradnl" sz="1400" dirty="0" err="1"/>
              <a:t>avenues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growth</a:t>
            </a:r>
            <a:r>
              <a:rPr lang="es-ES_tradnl" sz="1400" dirty="0"/>
              <a:t> in </a:t>
            </a:r>
            <a:r>
              <a:rPr lang="es-ES_tradnl" sz="1400" dirty="0" err="1"/>
              <a:t>trade</a:t>
            </a:r>
            <a:r>
              <a:rPr lang="es-ES_tradnl" sz="1400" dirty="0"/>
              <a:t> and </a:t>
            </a:r>
            <a:r>
              <a:rPr lang="es-ES_tradnl" sz="1400" dirty="0" err="1"/>
              <a:t>investments</a:t>
            </a:r>
            <a:r>
              <a:rPr lang="es-ES_tradnl" sz="1400" dirty="0"/>
              <a:t>.</a:t>
            </a:r>
          </a:p>
          <a:p>
            <a:endParaRPr lang="es-ES_tradnl" sz="1400" dirty="0"/>
          </a:p>
          <a:p>
            <a:endParaRPr lang="es-ES_tradnl" sz="1400" dirty="0"/>
          </a:p>
        </p:txBody>
      </p:sp>
      <p:sp>
        <p:nvSpPr>
          <p:cNvPr id="375823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18331" y="585296"/>
            <a:ext cx="6026528" cy="233321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429672" y="3392021"/>
            <a:ext cx="284210" cy="2259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930" tIns="46465" rIns="92930" bIns="46465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9348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936308" y="3361610"/>
            <a:ext cx="7490460" cy="3184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5989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81595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613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5316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19355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49473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121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1812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423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75219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4839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A4BE-701A-4DD5-A617-8DFCBA83E4DC}" type="datetimeFigureOut">
              <a:rPr lang="es-AR" smtClean="0"/>
              <a:pPr/>
              <a:t>3/10/2019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B85-C47E-44C8-B54C-0928C264363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3B2BD76B-19D3-4F5C-BCB0-97607DA335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52445" y="60183"/>
            <a:ext cx="21621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Rectángulo">
            <a:extLst>
              <a:ext uri="{FF2B5EF4-FFF2-40B4-BE49-F238E27FC236}">
                <a16:creationId xmlns="" xmlns:a16="http://schemas.microsoft.com/office/drawing/2014/main" id="{70841A05-0318-4E87-ADF4-C0B54D004AAD}"/>
              </a:ext>
            </a:extLst>
          </p:cNvPr>
          <p:cNvSpPr/>
          <p:nvPr userDrawn="1"/>
        </p:nvSpPr>
        <p:spPr>
          <a:xfrm rot="16200000">
            <a:off x="-3274118" y="3373498"/>
            <a:ext cx="6858000" cy="11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9" name="Picture 6" descr="https://ci3.googleusercontent.com/proxy/U4_aF0oWtW2kgSk-1UGMvhG5VaD5W33z5eRlU-fhKZgmYhyrSsX9zL5Hiaa9OGo0WGWk-Y-pZE461wbz6ij_5pbbKX-qQXNULfWJBNv69s6Rgt7tWOtSsS0LC0F1AOXSQuttF4Mn4yXKIN3B1ke3G7FGXOIU=s0-d-e1-ft#https://drive.google.com/a/baccnetwork.com/uc?id=1oLiTEhynyS9_pbzeRVRP0uG-q67QZkdD&amp;export=downloa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16400" y="5394960"/>
            <a:ext cx="1375599" cy="1444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88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i3.googleusercontent.com/proxy/U4_aF0oWtW2kgSk-1UGMvhG5VaD5W33z5eRlU-fhKZgmYhyrSsX9zL5Hiaa9OGo0WGWk-Y-pZE461wbz6ij_5pbbKX-qQXNULfWJBNv69s6Rgt7tWOtSsS0LC0F1AOXSQuttF4Mn4yXKIN3B1ke3G7FGXOIU=s0-d-e1-ft#https://drive.google.com/a/baccnetwork.com/uc?id=1oLiTEhynyS9_pbzeRVRP0uG-q67QZkdD&amp;export=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4702" y="4311676"/>
            <a:ext cx="2407298" cy="2527663"/>
          </a:xfrm>
          <a:prstGeom prst="rect">
            <a:avLst/>
          </a:prstGeom>
          <a:noFill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634" y="4433270"/>
            <a:ext cx="10993120" cy="2263093"/>
          </a:xfrm>
        </p:spPr>
        <p:txBody>
          <a:bodyPr>
            <a:noAutofit/>
          </a:bodyPr>
          <a:lstStyle/>
          <a:p>
            <a:r>
              <a:rPr lang="es-AR" dirty="0" err="1" smtClean="0">
                <a:latin typeface="Century Gothic" pitchFamily="34" charset="0"/>
              </a:rPr>
              <a:t>Food</a:t>
            </a:r>
            <a:r>
              <a:rPr lang="es-AR" dirty="0" smtClean="0">
                <a:latin typeface="Century Gothic" pitchFamily="34" charset="0"/>
              </a:rPr>
              <a:t> Security, </a:t>
            </a:r>
            <a:r>
              <a:rPr lang="es-AR" dirty="0" err="1" smtClean="0">
                <a:latin typeface="Century Gothic" pitchFamily="34" charset="0"/>
              </a:rPr>
              <a:t>Trade</a:t>
            </a:r>
            <a:r>
              <a:rPr lang="es-AR" dirty="0" smtClean="0">
                <a:latin typeface="Century Gothic" pitchFamily="34" charset="0"/>
              </a:rPr>
              <a:t> and </a:t>
            </a:r>
            <a:r>
              <a:rPr lang="es-AR" dirty="0" err="1" smtClean="0">
                <a:latin typeface="Century Gothic" pitchFamily="34" charset="0"/>
              </a:rPr>
              <a:t>Climate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Change</a:t>
            </a:r>
            <a:r>
              <a:rPr lang="es-AR" dirty="0" smtClean="0">
                <a:latin typeface="Century Gothic" pitchFamily="34" charset="0"/>
              </a:rPr>
              <a:t>. </a:t>
            </a:r>
          </a:p>
          <a:p>
            <a:r>
              <a:rPr lang="es-AR" dirty="0" smtClean="0">
                <a:latin typeface="Century Gothic" pitchFamily="34" charset="0"/>
              </a:rPr>
              <a:t>Global </a:t>
            </a:r>
            <a:r>
              <a:rPr lang="es-AR" dirty="0" err="1" smtClean="0">
                <a:latin typeface="Century Gothic" pitchFamily="34" charset="0"/>
              </a:rPr>
              <a:t>Political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Challenges</a:t>
            </a:r>
            <a:endParaRPr lang="es-AR" dirty="0" smtClean="0">
              <a:latin typeface="Century Gothic" pitchFamily="34" charset="0"/>
            </a:endParaRPr>
          </a:p>
          <a:p>
            <a:endParaRPr lang="es-AR" sz="1600" dirty="0" smtClean="0">
              <a:latin typeface="Century Gothic" pitchFamily="34" charset="0"/>
            </a:endParaRPr>
          </a:p>
          <a:p>
            <a:r>
              <a:rPr lang="es-AR" sz="1600" dirty="0" smtClean="0">
                <a:latin typeface="Century Gothic" pitchFamily="34" charset="0"/>
              </a:rPr>
              <a:t>London, </a:t>
            </a:r>
            <a:r>
              <a:rPr lang="es-AR" sz="1600" dirty="0" err="1" smtClean="0">
                <a:latin typeface="Century Gothic" pitchFamily="34" charset="0"/>
              </a:rPr>
              <a:t>October</a:t>
            </a:r>
            <a:r>
              <a:rPr lang="es-AR" sz="1600" dirty="0" smtClean="0">
                <a:latin typeface="Century Gothic" pitchFamily="34" charset="0"/>
              </a:rPr>
              <a:t> 2019</a:t>
            </a:r>
            <a:endParaRPr lang="es-AR" sz="1800" dirty="0">
              <a:latin typeface="Century Gothic" pitchFamily="34" charset="0"/>
            </a:endParaRPr>
          </a:p>
          <a:p>
            <a:r>
              <a:rPr lang="es-AR" sz="1600" dirty="0" smtClean="0">
                <a:latin typeface="Century Gothic" pitchFamily="34" charset="0"/>
              </a:rPr>
              <a:t>Horacio Sánchez-Caballero</a:t>
            </a:r>
          </a:p>
          <a:p>
            <a:r>
              <a:rPr lang="es-AR" sz="1600" dirty="0" smtClean="0">
                <a:latin typeface="Century Gothic" pitchFamily="34" charset="0"/>
              </a:rPr>
              <a:t>Martín </a:t>
            </a:r>
            <a:r>
              <a:rPr lang="es-AR" sz="1600" dirty="0">
                <a:latin typeface="Century Gothic" pitchFamily="34" charset="0"/>
              </a:rPr>
              <a:t>Fraguío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257" y="13836"/>
            <a:ext cx="9144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02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9292" y="85211"/>
            <a:ext cx="11055220" cy="754548"/>
          </a:xfrm>
        </p:spPr>
        <p:txBody>
          <a:bodyPr>
            <a:normAutofit/>
          </a:bodyPr>
          <a:lstStyle/>
          <a:p>
            <a:r>
              <a:rPr lang="es-AR" sz="3500" dirty="0" err="1" smtClean="0">
                <a:latin typeface="Century Gothic" pitchFamily="34" charset="0"/>
              </a:rPr>
              <a:t>World</a:t>
            </a:r>
            <a:r>
              <a:rPr lang="es-AR" sz="3500" dirty="0" smtClean="0">
                <a:latin typeface="Century Gothic" pitchFamily="34" charset="0"/>
              </a:rPr>
              <a:t> &amp; ABPU+US. </a:t>
            </a:r>
            <a:r>
              <a:rPr lang="es-AR" sz="3500" dirty="0" err="1" smtClean="0">
                <a:latin typeface="Century Gothic" pitchFamily="34" charset="0"/>
              </a:rPr>
              <a:t>Maize</a:t>
            </a:r>
            <a:r>
              <a:rPr lang="es-AR" sz="3500" dirty="0" smtClean="0">
                <a:latin typeface="Century Gothic" pitchFamily="34" charset="0"/>
              </a:rPr>
              <a:t> </a:t>
            </a:r>
            <a:r>
              <a:rPr lang="es-AR" sz="3500" dirty="0" err="1" smtClean="0">
                <a:latin typeface="Century Gothic" pitchFamily="34" charset="0"/>
              </a:rPr>
              <a:t>Harvested</a:t>
            </a:r>
            <a:r>
              <a:rPr lang="es-AR" sz="3500" dirty="0" smtClean="0">
                <a:latin typeface="Century Gothic" pitchFamily="34" charset="0"/>
              </a:rPr>
              <a:t> </a:t>
            </a:r>
            <a:r>
              <a:rPr lang="es-AR" sz="3500" dirty="0" err="1" smtClean="0">
                <a:latin typeface="Century Gothic" pitchFamily="34" charset="0"/>
              </a:rPr>
              <a:t>Area</a:t>
            </a:r>
            <a:r>
              <a:rPr lang="es-AR" sz="3500" dirty="0" smtClean="0">
                <a:latin typeface="Century Gothic" pitchFamily="34" charset="0"/>
              </a:rPr>
              <a:t> (Has)  </a:t>
            </a:r>
            <a:endParaRPr lang="es-AR" sz="3500" dirty="0"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7788" y="6438123"/>
            <a:ext cx="647544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Source</a:t>
            </a:r>
            <a:r>
              <a:rPr lang="es-AR" dirty="0" smtClean="0"/>
              <a:t>: </a:t>
            </a:r>
            <a:r>
              <a:rPr lang="es-AR" dirty="0" err="1" smtClean="0"/>
              <a:t>Prepared</a:t>
            </a:r>
            <a:r>
              <a:rPr lang="es-AR" dirty="0" smtClean="0"/>
              <a:t> </a:t>
            </a:r>
            <a:r>
              <a:rPr lang="es-AR" dirty="0" err="1" smtClean="0"/>
              <a:t>by</a:t>
            </a:r>
            <a:r>
              <a:rPr lang="es-AR" dirty="0" smtClean="0"/>
              <a:t> </a:t>
            </a:r>
            <a:r>
              <a:rPr lang="es-AR" dirty="0" err="1" smtClean="0"/>
              <a:t>author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data </a:t>
            </a:r>
            <a:r>
              <a:rPr lang="es-AR" dirty="0" err="1" smtClean="0"/>
              <a:t>from</a:t>
            </a:r>
            <a:r>
              <a:rPr lang="es-AR" dirty="0" smtClean="0"/>
              <a:t> USDA </a:t>
            </a:r>
            <a:r>
              <a:rPr lang="es-AR" dirty="0" err="1" smtClean="0"/>
              <a:t>Custom</a:t>
            </a:r>
            <a:r>
              <a:rPr lang="es-AR" dirty="0" smtClean="0"/>
              <a:t> </a:t>
            </a:r>
            <a:r>
              <a:rPr lang="es-AR" dirty="0" err="1" smtClean="0"/>
              <a:t>Query</a:t>
            </a:r>
            <a:endParaRPr lang="es-A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18" y="951722"/>
            <a:ext cx="10203932" cy="55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9292" y="85211"/>
            <a:ext cx="11055220" cy="754548"/>
          </a:xfrm>
        </p:spPr>
        <p:txBody>
          <a:bodyPr>
            <a:normAutofit/>
          </a:bodyPr>
          <a:lstStyle/>
          <a:p>
            <a:r>
              <a:rPr lang="es-AR" sz="3800" dirty="0" err="1" smtClean="0">
                <a:latin typeface="Century Gothic" pitchFamily="34" charset="0"/>
              </a:rPr>
              <a:t>World</a:t>
            </a:r>
            <a:r>
              <a:rPr lang="es-AR" sz="3800" dirty="0" smtClean="0">
                <a:latin typeface="Century Gothic" pitchFamily="34" charset="0"/>
              </a:rPr>
              <a:t> &amp; ABPU+US. </a:t>
            </a:r>
            <a:r>
              <a:rPr lang="es-AR" sz="3800" dirty="0" err="1" smtClean="0">
                <a:latin typeface="Century Gothic" pitchFamily="34" charset="0"/>
              </a:rPr>
              <a:t>Maize</a:t>
            </a:r>
            <a:r>
              <a:rPr lang="es-AR" sz="3800" dirty="0" smtClean="0">
                <a:latin typeface="Century Gothic" pitchFamily="34" charset="0"/>
              </a:rPr>
              <a:t> </a:t>
            </a:r>
            <a:r>
              <a:rPr lang="es-AR" sz="3800" dirty="0" err="1" smtClean="0">
                <a:latin typeface="Century Gothic" pitchFamily="34" charset="0"/>
              </a:rPr>
              <a:t>Yield</a:t>
            </a:r>
            <a:r>
              <a:rPr lang="es-AR" sz="3800" dirty="0" smtClean="0">
                <a:latin typeface="Century Gothic" pitchFamily="34" charset="0"/>
              </a:rPr>
              <a:t> (</a:t>
            </a:r>
            <a:r>
              <a:rPr lang="es-AR" sz="3800" dirty="0" err="1" smtClean="0">
                <a:latin typeface="Century Gothic" pitchFamily="34" charset="0"/>
              </a:rPr>
              <a:t>Tonne</a:t>
            </a:r>
            <a:r>
              <a:rPr lang="es-AR" sz="3800" dirty="0" smtClean="0">
                <a:latin typeface="Century Gothic" pitchFamily="34" charset="0"/>
              </a:rPr>
              <a:t>/Ha)</a:t>
            </a:r>
            <a:endParaRPr lang="es-AR" sz="3800" dirty="0"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7788" y="6438123"/>
            <a:ext cx="647544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Source</a:t>
            </a:r>
            <a:r>
              <a:rPr lang="es-AR" dirty="0" smtClean="0"/>
              <a:t>: </a:t>
            </a:r>
            <a:r>
              <a:rPr lang="es-AR" dirty="0" err="1" smtClean="0"/>
              <a:t>Prepared</a:t>
            </a:r>
            <a:r>
              <a:rPr lang="es-AR" dirty="0" smtClean="0"/>
              <a:t> </a:t>
            </a:r>
            <a:r>
              <a:rPr lang="es-AR" dirty="0" err="1" smtClean="0"/>
              <a:t>by</a:t>
            </a:r>
            <a:r>
              <a:rPr lang="es-AR" dirty="0" smtClean="0"/>
              <a:t> </a:t>
            </a:r>
            <a:r>
              <a:rPr lang="es-AR" dirty="0" err="1" smtClean="0"/>
              <a:t>author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data </a:t>
            </a:r>
            <a:r>
              <a:rPr lang="es-AR" dirty="0" err="1" smtClean="0"/>
              <a:t>from</a:t>
            </a:r>
            <a:r>
              <a:rPr lang="es-AR" dirty="0" smtClean="0"/>
              <a:t> USDA </a:t>
            </a:r>
            <a:r>
              <a:rPr lang="es-AR" dirty="0" err="1" smtClean="0"/>
              <a:t>Custom</a:t>
            </a:r>
            <a:r>
              <a:rPr lang="es-AR" dirty="0" smtClean="0"/>
              <a:t> </a:t>
            </a:r>
            <a:r>
              <a:rPr lang="es-AR" dirty="0" err="1" smtClean="0"/>
              <a:t>Query</a:t>
            </a:r>
            <a:endParaRPr lang="es-A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30" y="778213"/>
            <a:ext cx="10564238" cy="56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0302" y="0"/>
            <a:ext cx="8904514" cy="868346"/>
          </a:xfrm>
        </p:spPr>
        <p:txBody>
          <a:bodyPr>
            <a:normAutofit/>
          </a:bodyPr>
          <a:lstStyle/>
          <a:p>
            <a:r>
              <a:rPr lang="es-AR" dirty="0" err="1">
                <a:latin typeface="Century Gothic" pitchFamily="34" charset="0"/>
              </a:rPr>
              <a:t>The</a:t>
            </a:r>
            <a:r>
              <a:rPr lang="es-AR" dirty="0">
                <a:latin typeface="Century Gothic" pitchFamily="34" charset="0"/>
              </a:rPr>
              <a:t> multilateral trading </a:t>
            </a:r>
            <a:r>
              <a:rPr lang="es-AR" dirty="0" err="1">
                <a:latin typeface="Century Gothic" pitchFamily="34" charset="0"/>
              </a:rPr>
              <a:t>System</a:t>
            </a:r>
            <a:endParaRPr lang="es-AR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9559" y="1212980"/>
            <a:ext cx="10624007" cy="5144979"/>
          </a:xfrm>
        </p:spPr>
        <p:txBody>
          <a:bodyPr>
            <a:normAutofit fontScale="92500" lnSpcReduction="20000"/>
          </a:bodyPr>
          <a:lstStyle/>
          <a:p>
            <a:r>
              <a:rPr lang="es-AR" dirty="0">
                <a:latin typeface="Century Gothic" pitchFamily="34" charset="0"/>
              </a:rPr>
              <a:t>1947 </a:t>
            </a:r>
            <a:r>
              <a:rPr lang="es-AR" dirty="0" err="1">
                <a:latin typeface="Century Gothic" pitchFamily="34" charset="0"/>
              </a:rPr>
              <a:t>Foundation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of</a:t>
            </a:r>
            <a:r>
              <a:rPr lang="es-AR" dirty="0">
                <a:latin typeface="Century Gothic" pitchFamily="34" charset="0"/>
              </a:rPr>
              <a:t> GATT (General </a:t>
            </a:r>
            <a:r>
              <a:rPr lang="es-AR" dirty="0" err="1">
                <a:latin typeface="Century Gothic" pitchFamily="34" charset="0"/>
              </a:rPr>
              <a:t>Agreement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on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Tariffs</a:t>
            </a:r>
            <a:r>
              <a:rPr lang="es-AR" dirty="0">
                <a:latin typeface="Century Gothic" pitchFamily="34" charset="0"/>
              </a:rPr>
              <a:t> and </a:t>
            </a:r>
            <a:r>
              <a:rPr lang="es-AR" dirty="0" err="1">
                <a:latin typeface="Century Gothic" pitchFamily="34" charset="0"/>
              </a:rPr>
              <a:t>Trade</a:t>
            </a:r>
            <a:r>
              <a:rPr lang="es-AR" dirty="0">
                <a:latin typeface="Century Gothic" pitchFamily="34" charset="0"/>
              </a:rPr>
              <a:t>)</a:t>
            </a:r>
          </a:p>
          <a:p>
            <a:r>
              <a:rPr lang="es-AR" dirty="0">
                <a:latin typeface="Century Gothic" pitchFamily="34" charset="0"/>
              </a:rPr>
              <a:t>1973-79 </a:t>
            </a:r>
            <a:r>
              <a:rPr lang="es-AR" dirty="0" err="1">
                <a:latin typeface="Century Gothic" pitchFamily="34" charset="0"/>
              </a:rPr>
              <a:t>Tokyo</a:t>
            </a:r>
            <a:r>
              <a:rPr lang="es-AR" dirty="0">
                <a:latin typeface="Century Gothic" pitchFamily="34" charset="0"/>
              </a:rPr>
              <a:t> Round. </a:t>
            </a:r>
            <a:r>
              <a:rPr lang="es-AR" dirty="0" err="1">
                <a:latin typeface="Century Gothic" pitchFamily="34" charset="0"/>
              </a:rPr>
              <a:t>Tariff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decrease</a:t>
            </a:r>
            <a:r>
              <a:rPr lang="es-AR" dirty="0">
                <a:latin typeface="Century Gothic" pitchFamily="34" charset="0"/>
              </a:rPr>
              <a:t> &amp; </a:t>
            </a:r>
            <a:r>
              <a:rPr lang="es-AR" dirty="0" err="1">
                <a:latin typeface="Century Gothic" pitchFamily="34" charset="0"/>
              </a:rPr>
              <a:t>agreements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to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transform</a:t>
            </a:r>
            <a:r>
              <a:rPr lang="es-AR" dirty="0">
                <a:latin typeface="Century Gothic" pitchFamily="34" charset="0"/>
              </a:rPr>
              <a:t> non-</a:t>
            </a:r>
            <a:r>
              <a:rPr lang="es-AR" dirty="0" err="1">
                <a:latin typeface="Century Gothic" pitchFamily="34" charset="0"/>
              </a:rPr>
              <a:t>tariff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barriers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to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tariffs</a:t>
            </a:r>
            <a:r>
              <a:rPr lang="es-AR" dirty="0">
                <a:latin typeface="Century Gothic" pitchFamily="34" charset="0"/>
              </a:rPr>
              <a:t> and </a:t>
            </a:r>
            <a:r>
              <a:rPr lang="es-AR" dirty="0" err="1">
                <a:latin typeface="Century Gothic" pitchFamily="34" charset="0"/>
              </a:rPr>
              <a:t>limit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safeguards</a:t>
            </a:r>
            <a:r>
              <a:rPr lang="es-AR" dirty="0">
                <a:latin typeface="Century Gothic" pitchFamily="34" charset="0"/>
              </a:rPr>
              <a:t>. 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(Ag </a:t>
            </a:r>
            <a:r>
              <a:rPr lang="es-AR" dirty="0" err="1">
                <a:highlight>
                  <a:srgbClr val="FFFF00"/>
                </a:highlight>
                <a:latin typeface="Century Gothic" pitchFamily="34" charset="0"/>
              </a:rPr>
              <a:t>trade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 </a:t>
            </a:r>
            <a:r>
              <a:rPr lang="es-AR" dirty="0" err="1">
                <a:highlight>
                  <a:srgbClr val="FFFF00"/>
                </a:highlight>
                <a:latin typeface="Century Gothic" pitchFamily="34" charset="0"/>
              </a:rPr>
              <a:t>excluded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)</a:t>
            </a:r>
          </a:p>
          <a:p>
            <a:r>
              <a:rPr lang="es-AR" dirty="0">
                <a:latin typeface="Century Gothic" pitchFamily="34" charset="0"/>
              </a:rPr>
              <a:t>1986-94 Uruguay Round. 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Ag </a:t>
            </a:r>
            <a:r>
              <a:rPr lang="es-AR" dirty="0" err="1">
                <a:highlight>
                  <a:srgbClr val="FFFF00"/>
                </a:highlight>
                <a:latin typeface="Century Gothic" pitchFamily="34" charset="0"/>
              </a:rPr>
              <a:t>Trade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 </a:t>
            </a:r>
            <a:r>
              <a:rPr lang="es-AR" dirty="0" err="1">
                <a:highlight>
                  <a:srgbClr val="FFFF00"/>
                </a:highlight>
                <a:latin typeface="Century Gothic" pitchFamily="34" charset="0"/>
              </a:rPr>
              <a:t>negotiations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 </a:t>
            </a:r>
            <a:r>
              <a:rPr lang="es-AR" dirty="0" err="1">
                <a:highlight>
                  <a:srgbClr val="FFFF00"/>
                </a:highlight>
                <a:latin typeface="Century Gothic" pitchFamily="34" charset="0"/>
              </a:rPr>
              <a:t>begin</a:t>
            </a:r>
            <a:r>
              <a:rPr lang="es-AR" dirty="0">
                <a:highlight>
                  <a:srgbClr val="FFFF00"/>
                </a:highlight>
                <a:latin typeface="Century Gothic" pitchFamily="34" charset="0"/>
              </a:rPr>
              <a:t>.</a:t>
            </a:r>
          </a:p>
          <a:p>
            <a:r>
              <a:rPr lang="es-AR" dirty="0" err="1">
                <a:latin typeface="Century Gothic" pitchFamily="34" charset="0"/>
              </a:rPr>
              <a:t>Foundation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of</a:t>
            </a:r>
            <a:r>
              <a:rPr lang="es-AR" dirty="0">
                <a:latin typeface="Century Gothic" pitchFamily="34" charset="0"/>
              </a:rPr>
              <a:t> WTO OMC. 1-1-1995. </a:t>
            </a:r>
            <a:r>
              <a:rPr lang="es-AR" dirty="0" err="1">
                <a:latin typeface="Century Gothic" pitchFamily="34" charset="0"/>
              </a:rPr>
              <a:t>Strong</a:t>
            </a:r>
            <a:r>
              <a:rPr lang="es-AR" dirty="0">
                <a:latin typeface="Century Gothic" pitchFamily="34" charset="0"/>
              </a:rPr>
              <a:t> dispute </a:t>
            </a:r>
            <a:r>
              <a:rPr lang="es-AR" dirty="0" err="1">
                <a:latin typeface="Century Gothic" pitchFamily="34" charset="0"/>
              </a:rPr>
              <a:t>settlement</a:t>
            </a:r>
            <a:r>
              <a:rPr lang="es-AR" dirty="0">
                <a:latin typeface="Century Gothic" pitchFamily="34" charset="0"/>
              </a:rPr>
              <a:t>. Ag </a:t>
            </a:r>
            <a:r>
              <a:rPr lang="es-AR" dirty="0" err="1">
                <a:latin typeface="Century Gothic" pitchFamily="34" charset="0"/>
              </a:rPr>
              <a:t>Agreement</a:t>
            </a:r>
            <a:r>
              <a:rPr lang="es-AR" dirty="0">
                <a:latin typeface="Century Gothic" pitchFamily="34" charset="0"/>
              </a:rPr>
              <a:t>: SPS, TBT, etc.</a:t>
            </a:r>
          </a:p>
          <a:p>
            <a:r>
              <a:rPr lang="es-AR" dirty="0">
                <a:latin typeface="Century Gothic" pitchFamily="34" charset="0"/>
              </a:rPr>
              <a:t>2001 Doha Round: Ag: </a:t>
            </a:r>
            <a:r>
              <a:rPr lang="es-AR" dirty="0" err="1">
                <a:latin typeface="Century Gothic" pitchFamily="34" charset="0"/>
              </a:rPr>
              <a:t>Tariffs</a:t>
            </a:r>
            <a:r>
              <a:rPr lang="es-AR" dirty="0">
                <a:latin typeface="Century Gothic" pitchFamily="34" charset="0"/>
              </a:rPr>
              <a:t>, </a:t>
            </a:r>
            <a:r>
              <a:rPr lang="es-AR" dirty="0" err="1">
                <a:latin typeface="Century Gothic" pitchFamily="34" charset="0"/>
              </a:rPr>
              <a:t>domestic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support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or</a:t>
            </a:r>
            <a:r>
              <a:rPr lang="es-AR" dirty="0">
                <a:latin typeface="Century Gothic" pitchFamily="34" charset="0"/>
              </a:rPr>
              <a:t> subsidies, </a:t>
            </a:r>
            <a:r>
              <a:rPr lang="es-AR" dirty="0" err="1">
                <a:latin typeface="Century Gothic" pitchFamily="34" charset="0"/>
              </a:rPr>
              <a:t>export</a:t>
            </a:r>
            <a:r>
              <a:rPr lang="es-AR" dirty="0">
                <a:latin typeface="Century Gothic" pitchFamily="34" charset="0"/>
              </a:rPr>
              <a:t> subsidies </a:t>
            </a:r>
            <a:r>
              <a:rPr lang="es-AR" dirty="0" err="1">
                <a:latin typeface="Century Gothic" pitchFamily="34" charset="0"/>
              </a:rPr>
              <a:t>banned</a:t>
            </a:r>
            <a:r>
              <a:rPr lang="es-AR" dirty="0">
                <a:latin typeface="Century Gothic" pitchFamily="34" charset="0"/>
              </a:rPr>
              <a:t> in Nairobi, </a:t>
            </a:r>
            <a:r>
              <a:rPr lang="es-AR" dirty="0" err="1">
                <a:latin typeface="Century Gothic" pitchFamily="34" charset="0"/>
              </a:rPr>
              <a:t>Market</a:t>
            </a:r>
            <a:r>
              <a:rPr lang="es-AR" dirty="0">
                <a:latin typeface="Century Gothic" pitchFamily="34" charset="0"/>
              </a:rPr>
              <a:t> Access, TBT, SPS.</a:t>
            </a:r>
          </a:p>
          <a:p>
            <a:endParaRPr lang="es-AR" dirty="0">
              <a:latin typeface="Century Gothic" pitchFamily="34" charset="0"/>
            </a:endParaRPr>
          </a:p>
          <a:p>
            <a:pPr>
              <a:buNone/>
            </a:pPr>
            <a:r>
              <a:rPr lang="es-AR" sz="3600" dirty="0">
                <a:latin typeface="Century Gothic" pitchFamily="34" charset="0"/>
              </a:rPr>
              <a:t>  </a:t>
            </a:r>
            <a:r>
              <a:rPr lang="es-AR" sz="3600" b="1" dirty="0" err="1">
                <a:latin typeface="Century Gothic" pitchFamily="34" charset="0"/>
              </a:rPr>
              <a:t>Trade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barriers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must</a:t>
            </a:r>
            <a:r>
              <a:rPr lang="es-AR" sz="3600" b="1" dirty="0">
                <a:latin typeface="Century Gothic" pitchFamily="34" charset="0"/>
              </a:rPr>
              <a:t> be </a:t>
            </a:r>
            <a:r>
              <a:rPr lang="es-AR" sz="3600" b="1" dirty="0" err="1">
                <a:latin typeface="Century Gothic" pitchFamily="34" charset="0"/>
              </a:rPr>
              <a:t>transparent</a:t>
            </a:r>
            <a:r>
              <a:rPr lang="es-AR" sz="3600" b="1" dirty="0">
                <a:latin typeface="Century Gothic" pitchFamily="34" charset="0"/>
              </a:rPr>
              <a:t>. </a:t>
            </a:r>
            <a:r>
              <a:rPr lang="es-AR" sz="3600" b="1" dirty="0" err="1">
                <a:latin typeface="Century Gothic" pitchFamily="34" charset="0"/>
              </a:rPr>
              <a:t>Based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on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tariffs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or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science</a:t>
            </a:r>
            <a:r>
              <a:rPr lang="es-AR" sz="3600" b="1" dirty="0">
                <a:latin typeface="Century Gothic" pitchFamily="34" charset="0"/>
              </a:rPr>
              <a:t>. </a:t>
            </a:r>
            <a:r>
              <a:rPr lang="es-AR" sz="3600" b="1" dirty="0" err="1">
                <a:latin typeface="Century Gothic" pitchFamily="34" charset="0"/>
              </a:rPr>
              <a:t>Related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to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good’s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properties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or</a:t>
            </a:r>
            <a:r>
              <a:rPr lang="es-AR" sz="3600" b="1" dirty="0">
                <a:latin typeface="Century Gothic" pitchFamily="34" charset="0"/>
              </a:rPr>
              <a:t> </a:t>
            </a:r>
            <a:r>
              <a:rPr lang="es-AR" sz="3600" b="1" dirty="0" err="1" smtClean="0">
                <a:latin typeface="Century Gothic" pitchFamily="34" charset="0"/>
              </a:rPr>
              <a:t>measurable</a:t>
            </a:r>
            <a:r>
              <a:rPr lang="es-AR" sz="3600" b="1" dirty="0" smtClean="0">
                <a:latin typeface="Century Gothic" pitchFamily="34" charset="0"/>
              </a:rPr>
              <a:t> </a:t>
            </a:r>
            <a:r>
              <a:rPr lang="es-AR" sz="3600" b="1" dirty="0" err="1">
                <a:latin typeface="Century Gothic" pitchFamily="34" charset="0"/>
              </a:rPr>
              <a:t>risks</a:t>
            </a:r>
            <a:r>
              <a:rPr lang="es-AR" sz="3600" b="1" dirty="0">
                <a:latin typeface="Century Gothic" pitchFamily="34" charset="0"/>
              </a:rPr>
              <a:t>.</a:t>
            </a:r>
            <a:endParaRPr lang="es-AR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563" y="126991"/>
            <a:ext cx="10983526" cy="750087"/>
          </a:xfrm>
        </p:spPr>
        <p:txBody>
          <a:bodyPr>
            <a:normAutofit/>
          </a:bodyPr>
          <a:lstStyle/>
          <a:p>
            <a:r>
              <a:rPr lang="es-AR" sz="4000" dirty="0" err="1">
                <a:latin typeface="Century Gothic" pitchFamily="34" charset="0"/>
              </a:rPr>
              <a:t>Climate</a:t>
            </a:r>
            <a:r>
              <a:rPr lang="es-AR" sz="4000" dirty="0">
                <a:latin typeface="Century Gothic" pitchFamily="34" charset="0"/>
              </a:rPr>
              <a:t> agenda and </a:t>
            </a:r>
            <a:r>
              <a:rPr lang="es-AR" sz="4000" dirty="0" err="1">
                <a:latin typeface="Century Gothic" pitchFamily="34" charset="0"/>
              </a:rPr>
              <a:t>impact</a:t>
            </a:r>
            <a:r>
              <a:rPr lang="es-AR" sz="4000" dirty="0">
                <a:latin typeface="Century Gothic" pitchFamily="34" charset="0"/>
              </a:rPr>
              <a:t> </a:t>
            </a:r>
            <a:r>
              <a:rPr lang="es-AR" sz="4000" dirty="0" err="1">
                <a:latin typeface="Century Gothic" pitchFamily="34" charset="0"/>
              </a:rPr>
              <a:t>on</a:t>
            </a:r>
            <a:r>
              <a:rPr lang="es-AR" sz="4000" dirty="0">
                <a:latin typeface="Century Gothic" pitchFamily="34" charset="0"/>
              </a:rPr>
              <a:t> </a:t>
            </a:r>
            <a:r>
              <a:rPr lang="es-AR" sz="4000" dirty="0" err="1">
                <a:latin typeface="Century Gothic" pitchFamily="34" charset="0"/>
              </a:rPr>
              <a:t>trade</a:t>
            </a:r>
            <a:endParaRPr lang="es-AR" sz="4000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208" y="1026368"/>
            <a:ext cx="10996079" cy="5579706"/>
          </a:xfrm>
        </p:spPr>
        <p:txBody>
          <a:bodyPr>
            <a:normAutofit/>
          </a:bodyPr>
          <a:lstStyle/>
          <a:p>
            <a:r>
              <a:rPr lang="es-AR" dirty="0">
                <a:latin typeface="Century Gothic" pitchFamily="34" charset="0"/>
              </a:rPr>
              <a:t>1992 (COP 1) </a:t>
            </a:r>
            <a:r>
              <a:rPr lang="es-AR" dirty="0" err="1">
                <a:latin typeface="Century Gothic" pitchFamily="34" charset="0"/>
              </a:rPr>
              <a:t>Climate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World</a:t>
            </a:r>
            <a:r>
              <a:rPr lang="es-AR" dirty="0">
                <a:latin typeface="Century Gothic" pitchFamily="34" charset="0"/>
              </a:rPr>
              <a:t> Summit. </a:t>
            </a:r>
            <a:r>
              <a:rPr lang="es-AR" dirty="0" err="1">
                <a:latin typeface="Century Gothic" pitchFamily="34" charset="0"/>
              </a:rPr>
              <a:t>Eco92</a:t>
            </a:r>
            <a:r>
              <a:rPr lang="es-AR" dirty="0">
                <a:latin typeface="Century Gothic" pitchFamily="34" charset="0"/>
              </a:rPr>
              <a:t> Río de Janeiro</a:t>
            </a:r>
          </a:p>
          <a:p>
            <a:pPr lvl="1"/>
            <a:r>
              <a:rPr lang="es-AR" dirty="0" err="1">
                <a:latin typeface="Century Gothic" pitchFamily="34" charset="0"/>
              </a:rPr>
              <a:t>Precautionary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Principle</a:t>
            </a:r>
            <a:r>
              <a:rPr lang="es-AR" dirty="0">
                <a:latin typeface="Century Gothic" pitchFamily="34" charset="0"/>
              </a:rPr>
              <a:t> as </a:t>
            </a:r>
            <a:r>
              <a:rPr lang="es-AR" dirty="0" err="1">
                <a:latin typeface="Century Gothic" pitchFamily="34" charset="0"/>
              </a:rPr>
              <a:t>trade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barrier</a:t>
            </a:r>
            <a:r>
              <a:rPr lang="es-AR" dirty="0">
                <a:latin typeface="Century Gothic" pitchFamily="34" charset="0"/>
              </a:rPr>
              <a:t>.</a:t>
            </a:r>
          </a:p>
          <a:p>
            <a:r>
              <a:rPr lang="es-AR" dirty="0">
                <a:latin typeface="Century Gothic" pitchFamily="34" charset="0"/>
              </a:rPr>
              <a:t>1996 IPCC </a:t>
            </a:r>
            <a:r>
              <a:rPr lang="es-AR" dirty="0" err="1">
                <a:latin typeface="Century Gothic" pitchFamily="34" charset="0"/>
              </a:rPr>
              <a:t>Guidelines</a:t>
            </a:r>
            <a:r>
              <a:rPr lang="es-AR" dirty="0">
                <a:latin typeface="Century Gothic" pitchFamily="34" charset="0"/>
              </a:rPr>
              <a:t>. </a:t>
            </a:r>
          </a:p>
          <a:p>
            <a:pPr lvl="1"/>
            <a:r>
              <a:rPr lang="es-AR" dirty="0" err="1">
                <a:latin typeface="Century Gothic" pitchFamily="34" charset="0"/>
              </a:rPr>
              <a:t>Overestimation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of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crops</a:t>
            </a:r>
            <a:r>
              <a:rPr lang="es-AR" dirty="0">
                <a:latin typeface="Century Gothic" pitchFamily="34" charset="0"/>
              </a:rPr>
              <a:t> GHG </a:t>
            </a:r>
            <a:r>
              <a:rPr lang="es-AR" dirty="0" err="1">
                <a:latin typeface="Century Gothic" pitchFamily="34" charset="0"/>
              </a:rPr>
              <a:t>Emissions</a:t>
            </a:r>
            <a:r>
              <a:rPr lang="es-AR" dirty="0">
                <a:latin typeface="Century Gothic" pitchFamily="34" charset="0"/>
              </a:rPr>
              <a:t>. (Arg. 100% </a:t>
            </a:r>
            <a:r>
              <a:rPr lang="es-AR" dirty="0" err="1">
                <a:latin typeface="Century Gothic" pitchFamily="34" charset="0"/>
              </a:rPr>
              <a:t>overestimation</a:t>
            </a:r>
            <a:r>
              <a:rPr lang="es-AR" dirty="0">
                <a:latin typeface="Century Gothic" pitchFamily="34" charset="0"/>
              </a:rPr>
              <a:t> in </a:t>
            </a:r>
            <a:r>
              <a:rPr lang="es-AR" dirty="0" err="1">
                <a:latin typeface="Century Gothic" pitchFamily="34" charset="0"/>
              </a:rPr>
              <a:t>crops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emissions</a:t>
            </a:r>
            <a:r>
              <a:rPr lang="es-AR" dirty="0">
                <a:latin typeface="Century Gothic" pitchFamily="34" charset="0"/>
              </a:rPr>
              <a:t>)</a:t>
            </a:r>
          </a:p>
          <a:p>
            <a:pPr lvl="1"/>
            <a:r>
              <a:rPr lang="es-AR" dirty="0" err="1">
                <a:latin typeface="Century Gothic" pitchFamily="34" charset="0"/>
              </a:rPr>
              <a:t>Carbon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footprints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based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on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them</a:t>
            </a:r>
            <a:r>
              <a:rPr lang="es-AR" dirty="0">
                <a:latin typeface="Century Gothic" pitchFamily="34" charset="0"/>
              </a:rPr>
              <a:t>.</a:t>
            </a:r>
          </a:p>
          <a:p>
            <a:r>
              <a:rPr lang="es-AR" dirty="0">
                <a:latin typeface="Century Gothic" pitchFamily="34" charset="0"/>
              </a:rPr>
              <a:t>1997: </a:t>
            </a:r>
            <a:r>
              <a:rPr lang="es-AR" dirty="0" err="1">
                <a:latin typeface="Century Gothic" pitchFamily="34" charset="0"/>
              </a:rPr>
              <a:t>Kyoto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Protocol</a:t>
            </a:r>
            <a:r>
              <a:rPr lang="es-AR" dirty="0">
                <a:latin typeface="Century Gothic" pitchFamily="34" charset="0"/>
              </a:rPr>
              <a:t> (</a:t>
            </a:r>
            <a:r>
              <a:rPr lang="es-AR" dirty="0" err="1">
                <a:latin typeface="Century Gothic" pitchFamily="34" charset="0"/>
              </a:rPr>
              <a:t>effective</a:t>
            </a:r>
            <a:r>
              <a:rPr lang="es-AR" dirty="0">
                <a:latin typeface="Century Gothic" pitchFamily="34" charset="0"/>
              </a:rPr>
              <a:t> in 2005)</a:t>
            </a:r>
          </a:p>
          <a:p>
            <a:r>
              <a:rPr lang="es-AR" dirty="0">
                <a:latin typeface="Century Gothic" pitchFamily="34" charset="0"/>
              </a:rPr>
              <a:t>2006 IPCC Guidelines. </a:t>
            </a:r>
          </a:p>
          <a:p>
            <a:r>
              <a:rPr lang="es-AR" dirty="0">
                <a:latin typeface="Century Gothic" pitchFamily="34" charset="0"/>
              </a:rPr>
              <a:t>ILUC: </a:t>
            </a:r>
            <a:r>
              <a:rPr lang="es-AR" dirty="0" err="1">
                <a:latin typeface="Century Gothic" pitchFamily="34" charset="0"/>
              </a:rPr>
              <a:t>models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that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predict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future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emissions</a:t>
            </a:r>
            <a:r>
              <a:rPr lang="es-AR" dirty="0">
                <a:latin typeface="Century Gothic" pitchFamily="34" charset="0"/>
              </a:rPr>
              <a:t> as </a:t>
            </a:r>
            <a:r>
              <a:rPr lang="es-AR" dirty="0" err="1">
                <a:latin typeface="Century Gothic" pitchFamily="34" charset="0"/>
              </a:rPr>
              <a:t>barriers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to</a:t>
            </a:r>
            <a:r>
              <a:rPr lang="es-AR" dirty="0">
                <a:latin typeface="Century Gothic" pitchFamily="34" charset="0"/>
              </a:rPr>
              <a:t> </a:t>
            </a:r>
            <a:r>
              <a:rPr lang="es-AR" dirty="0" err="1">
                <a:latin typeface="Century Gothic" pitchFamily="34" charset="0"/>
              </a:rPr>
              <a:t>trade</a:t>
            </a:r>
            <a:r>
              <a:rPr lang="es-AR" dirty="0">
                <a:latin typeface="Century Gothic" pitchFamily="34" charset="0"/>
              </a:rPr>
              <a:t>.</a:t>
            </a:r>
          </a:p>
          <a:p>
            <a:r>
              <a:rPr lang="es-AR" dirty="0">
                <a:latin typeface="Century Gothic" pitchFamily="34" charset="0"/>
              </a:rPr>
              <a:t>2015 (COP 21): Paris </a:t>
            </a:r>
            <a:r>
              <a:rPr lang="es-AR" dirty="0" err="1" smtClean="0">
                <a:latin typeface="Century Gothic" pitchFamily="34" charset="0"/>
              </a:rPr>
              <a:t>Accord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>
                <a:latin typeface="Century Gothic" pitchFamily="34" charset="0"/>
              </a:rPr>
              <a:t>&amp; 2030 </a:t>
            </a:r>
            <a:r>
              <a:rPr lang="es-AR" dirty="0" smtClean="0">
                <a:latin typeface="Century Gothic" pitchFamily="34" charset="0"/>
              </a:rPr>
              <a:t>Agenda </a:t>
            </a:r>
            <a:r>
              <a:rPr lang="es-AR" dirty="0" err="1" smtClean="0">
                <a:latin typeface="Century Gothic" pitchFamily="34" charset="0"/>
              </a:rPr>
              <a:t>SDGs</a:t>
            </a:r>
            <a:r>
              <a:rPr lang="es-AR" dirty="0" smtClean="0">
                <a:latin typeface="Century Gothic" pitchFamily="34" charset="0"/>
              </a:rPr>
              <a:t>: </a:t>
            </a:r>
            <a:r>
              <a:rPr lang="es-AR" b="1" dirty="0" err="1" smtClean="0">
                <a:latin typeface="Century Gothic" pitchFamily="34" charset="0"/>
              </a:rPr>
              <a:t>Market</a:t>
            </a:r>
            <a:r>
              <a:rPr lang="es-AR" b="1" dirty="0" smtClean="0">
                <a:latin typeface="Century Gothic" pitchFamily="34" charset="0"/>
              </a:rPr>
              <a:t> </a:t>
            </a:r>
            <a:r>
              <a:rPr lang="es-AR" b="1" dirty="0" err="1" smtClean="0">
                <a:latin typeface="Century Gothic" pitchFamily="34" charset="0"/>
              </a:rPr>
              <a:t>Based</a:t>
            </a:r>
            <a:r>
              <a:rPr lang="es-AR" b="1" dirty="0" smtClean="0">
                <a:latin typeface="Century Gothic" pitchFamily="34" charset="0"/>
              </a:rPr>
              <a:t> </a:t>
            </a:r>
            <a:r>
              <a:rPr lang="es-AR" b="1" dirty="0" err="1" smtClean="0">
                <a:latin typeface="Century Gothic" pitchFamily="34" charset="0"/>
              </a:rPr>
              <a:t>Mechanisms</a:t>
            </a:r>
            <a:r>
              <a:rPr lang="es-AR" b="1" dirty="0" smtClean="0">
                <a:latin typeface="Century Gothic" pitchFamily="34" charset="0"/>
              </a:rPr>
              <a:t> &amp; </a:t>
            </a:r>
            <a:r>
              <a:rPr lang="es-AR" b="1" dirty="0" err="1">
                <a:latin typeface="Century Gothic" pitchFamily="34" charset="0"/>
              </a:rPr>
              <a:t>Soils</a:t>
            </a:r>
            <a:r>
              <a:rPr lang="es-AR" b="1" dirty="0">
                <a:latin typeface="Century Gothic" pitchFamily="34" charset="0"/>
              </a:rPr>
              <a:t> </a:t>
            </a:r>
            <a:r>
              <a:rPr lang="es-AR" b="1" dirty="0" err="1">
                <a:latin typeface="Century Gothic" pitchFamily="34" charset="0"/>
              </a:rPr>
              <a:t>become</a:t>
            </a:r>
            <a:r>
              <a:rPr lang="es-AR" b="1" dirty="0">
                <a:latin typeface="Century Gothic" pitchFamily="34" charset="0"/>
              </a:rPr>
              <a:t> </a:t>
            </a:r>
            <a:r>
              <a:rPr lang="es-AR" b="1" dirty="0" err="1">
                <a:latin typeface="Century Gothic" pitchFamily="34" charset="0"/>
              </a:rPr>
              <a:t>part</a:t>
            </a:r>
            <a:r>
              <a:rPr lang="es-AR" b="1" dirty="0">
                <a:latin typeface="Century Gothic" pitchFamily="34" charset="0"/>
              </a:rPr>
              <a:t> of </a:t>
            </a:r>
            <a:r>
              <a:rPr lang="es-AR" b="1" dirty="0" err="1">
                <a:latin typeface="Century Gothic" pitchFamily="34" charset="0"/>
              </a:rPr>
              <a:t>the</a:t>
            </a:r>
            <a:r>
              <a:rPr lang="es-AR" b="1" dirty="0">
                <a:latin typeface="Century Gothic" pitchFamily="34" charset="0"/>
              </a:rPr>
              <a:t> </a:t>
            </a:r>
            <a:r>
              <a:rPr lang="es-AR" b="1" dirty="0" err="1">
                <a:latin typeface="Century Gothic" pitchFamily="34" charset="0"/>
              </a:rPr>
              <a:t>solution</a:t>
            </a:r>
            <a:endParaRPr lang="es-AR" b="1" dirty="0">
              <a:latin typeface="Century Gothic" pitchFamily="34" charset="0"/>
            </a:endParaRPr>
          </a:p>
          <a:p>
            <a:pPr marL="0" indent="0">
              <a:buNone/>
            </a:pPr>
            <a:endParaRPr lang="es-AR" dirty="0">
              <a:latin typeface="Century Gothic" pitchFamily="34" charset="0"/>
            </a:endParaRPr>
          </a:p>
          <a:p>
            <a:pPr>
              <a:buNone/>
            </a:pPr>
            <a:endParaRPr lang="es-AR" sz="3400" dirty="0">
              <a:latin typeface="Century Gothic" pitchFamily="34" charset="0"/>
            </a:endParaRPr>
          </a:p>
        </p:txBody>
      </p:sp>
      <p:pic>
        <p:nvPicPr>
          <p:cNvPr id="1026" name="Picture 2" descr="Logo oficial da ECO-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6440" y="897559"/>
            <a:ext cx="978602" cy="714380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OnwvJm-SwkpUuo4NtBXmn8vG1FFOzCowZJTtp4THfeRtYPev6b6Tce74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257" y="2898061"/>
            <a:ext cx="832829" cy="604830"/>
          </a:xfrm>
          <a:prstGeom prst="rect">
            <a:avLst/>
          </a:prstGeom>
          <a:noFill/>
        </p:spPr>
      </p:pic>
      <p:pic>
        <p:nvPicPr>
          <p:cNvPr id="17410" name="Picture 2" descr="Nobel Medal. Registered trademark of the Nobel Foundation. © ® The Nobel Foundation. Photo: Lovisa Engbl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6450" y="1954288"/>
            <a:ext cx="814222" cy="46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485192" y="365125"/>
            <a:ext cx="10868608" cy="66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2800" b="1" dirty="0" smtClean="0"/>
              <a:t>Global </a:t>
            </a:r>
            <a:r>
              <a:rPr lang="es-AR" sz="2800" b="1" dirty="0" err="1" smtClean="0"/>
              <a:t>Soil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Ecosystems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Carbon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sequestration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capacity</a:t>
            </a:r>
            <a:endParaRPr sz="2800" b="1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838200" y="1113183"/>
            <a:ext cx="10515600" cy="506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400" dirty="0" smtClean="0"/>
              <a:t>Global </a:t>
            </a:r>
            <a:r>
              <a:rPr lang="es-AR" sz="2400" dirty="0" err="1" smtClean="0"/>
              <a:t>soils</a:t>
            </a:r>
            <a:r>
              <a:rPr lang="es-AR" sz="2400" dirty="0" smtClean="0"/>
              <a:t> </a:t>
            </a:r>
            <a:r>
              <a:rPr lang="es-AR" sz="2400" dirty="0" err="1" smtClean="0"/>
              <a:t>sequestration</a:t>
            </a:r>
            <a:r>
              <a:rPr lang="es-AR" sz="2400" dirty="0" smtClean="0"/>
              <a:t> </a:t>
            </a:r>
            <a:r>
              <a:rPr lang="es-AR" sz="2400" dirty="0" err="1" smtClean="0"/>
              <a:t>capacity</a:t>
            </a:r>
            <a:r>
              <a:rPr lang="es-AR" sz="2400" dirty="0" smtClean="0"/>
              <a:t>: 2-8 </a:t>
            </a:r>
            <a:r>
              <a:rPr lang="es-AR" sz="2400" dirty="0" err="1"/>
              <a:t>GTons</a:t>
            </a:r>
            <a:r>
              <a:rPr lang="es-AR" sz="2400" dirty="0"/>
              <a:t> de CO2 </a:t>
            </a:r>
            <a:r>
              <a:rPr lang="es-AR" sz="2400" dirty="0" err="1" smtClean="0"/>
              <a:t>eq</a:t>
            </a:r>
            <a:r>
              <a:rPr lang="es-AR" sz="2400" dirty="0" smtClean="0"/>
              <a:t>/</a:t>
            </a:r>
            <a:r>
              <a:rPr lang="es-AR" sz="2400" dirty="0" err="1" smtClean="0"/>
              <a:t>year</a:t>
            </a:r>
            <a:r>
              <a:rPr lang="es-AR" sz="2400" dirty="0" smtClean="0"/>
              <a:t> (</a:t>
            </a:r>
            <a:r>
              <a:rPr lang="es-AR" sz="2400" dirty="0" err="1" smtClean="0"/>
              <a:t>croplands</a:t>
            </a:r>
            <a:r>
              <a:rPr lang="es-AR" sz="2400" dirty="0" smtClean="0"/>
              <a:t> </a:t>
            </a:r>
            <a:r>
              <a:rPr lang="es-AR" sz="2400" dirty="0"/>
              <a:t>+ </a:t>
            </a:r>
            <a:r>
              <a:rPr lang="es-AR" sz="2400" dirty="0" err="1" smtClean="0"/>
              <a:t>grasslands</a:t>
            </a:r>
            <a:r>
              <a:rPr lang="es-AR" sz="2400" dirty="0" smtClean="0"/>
              <a:t>+ </a:t>
            </a:r>
            <a:r>
              <a:rPr lang="es-AR" sz="2400" dirty="0" err="1" smtClean="0"/>
              <a:t>forests</a:t>
            </a:r>
            <a:r>
              <a:rPr lang="es-AR" sz="2400" dirty="0" smtClean="0"/>
              <a:t>) </a:t>
            </a:r>
            <a:endParaRPr sz="24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79" name="Google Shape;179;p28"/>
          <p:cNvSpPr txBox="1"/>
          <p:nvPr/>
        </p:nvSpPr>
        <p:spPr>
          <a:xfrm rot="-5400000">
            <a:off x="303176" y="3608989"/>
            <a:ext cx="24281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Sequestration Potential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Gigatons C/.y</a:t>
            </a:r>
            <a:r>
              <a:rPr lang="es-AR" sz="18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800" b="1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2850244" y="2805517"/>
            <a:ext cx="1341140" cy="40011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Croplands</a:t>
            </a:r>
            <a:endParaRPr sz="20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5010484" y="2494973"/>
            <a:ext cx="2664296" cy="70788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Grasslands</a:t>
            </a:r>
            <a:r>
              <a:rPr lang="es-AR" sz="2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AR" sz="2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Steppes</a:t>
            </a:r>
            <a:r>
              <a:rPr lang="es-AR" sz="2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AR" sz="2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rangelands</a:t>
            </a:r>
            <a:endParaRPr sz="2000" b="1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8150087" y="2407957"/>
            <a:ext cx="1908314" cy="70788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Forests, Woodlands</a:t>
            </a:r>
            <a:endParaRPr sz="20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14141" y="2718103"/>
            <a:ext cx="273630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722452" y="2753325"/>
            <a:ext cx="295232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602772" y="2704249"/>
            <a:ext cx="2555776" cy="285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6;p29"/>
          <p:cNvSpPr txBox="1"/>
          <p:nvPr/>
        </p:nvSpPr>
        <p:spPr>
          <a:xfrm>
            <a:off x="2423194" y="5577265"/>
            <a:ext cx="2232248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area = 1,472 Million ha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7;p29"/>
          <p:cNvSpPr txBox="1"/>
          <p:nvPr/>
        </p:nvSpPr>
        <p:spPr>
          <a:xfrm>
            <a:off x="5087490" y="5579006"/>
            <a:ext cx="2232248" cy="64633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area = 3,323 Million ha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8;p29"/>
          <p:cNvSpPr txBox="1"/>
          <p:nvPr/>
        </p:nvSpPr>
        <p:spPr>
          <a:xfrm>
            <a:off x="7859290" y="5505257"/>
            <a:ext cx="2232248" cy="646331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area = 1,305 Million ha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1804" y="6344816"/>
            <a:ext cx="96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Source</a:t>
            </a:r>
            <a:r>
              <a:rPr lang="es-AR" dirty="0" smtClean="0"/>
              <a:t>; </a:t>
            </a:r>
            <a:r>
              <a:rPr lang="es-AR" dirty="0" err="1" smtClean="0"/>
              <a:t>Adapted</a:t>
            </a:r>
            <a:r>
              <a:rPr lang="es-AR" dirty="0" smtClean="0"/>
              <a:t> </a:t>
            </a:r>
            <a:r>
              <a:rPr lang="es-AR" dirty="0" err="1" smtClean="0"/>
              <a:t>by</a:t>
            </a:r>
            <a:r>
              <a:rPr lang="es-AR" dirty="0" smtClean="0"/>
              <a:t> </a:t>
            </a:r>
            <a:r>
              <a:rPr lang="es-AR" dirty="0" err="1" smtClean="0"/>
              <a:t>Carbon</a:t>
            </a:r>
            <a:r>
              <a:rPr lang="es-AR" dirty="0" smtClean="0"/>
              <a:t> </a:t>
            </a:r>
            <a:r>
              <a:rPr lang="es-AR" dirty="0" err="1" smtClean="0"/>
              <a:t>Group</a:t>
            </a:r>
            <a:r>
              <a:rPr lang="es-AR" dirty="0" smtClean="0"/>
              <a:t>- </a:t>
            </a:r>
            <a:r>
              <a:rPr lang="es-AR" dirty="0" err="1" smtClean="0"/>
              <a:t>Agroclimatic</a:t>
            </a:r>
            <a:r>
              <a:rPr lang="es-AR" dirty="0" smtClean="0"/>
              <a:t> </a:t>
            </a:r>
            <a:r>
              <a:rPr lang="es-AR" dirty="0" err="1" smtClean="0"/>
              <a:t>Solutions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</a:t>
            </a:r>
            <a:r>
              <a:rPr lang="es-AR" dirty="0" err="1" smtClean="0"/>
              <a:t>P.Smith</a:t>
            </a:r>
            <a:r>
              <a:rPr lang="es-AR" dirty="0" smtClean="0"/>
              <a:t> et al. 2014, </a:t>
            </a:r>
            <a:r>
              <a:rPr lang="es-AR" dirty="0" err="1" smtClean="0"/>
              <a:t>Lal</a:t>
            </a:r>
            <a:r>
              <a:rPr lang="es-AR" dirty="0" smtClean="0"/>
              <a:t> et al. 2018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C7DD98-3864-4706-95CE-E042D708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365125"/>
            <a:ext cx="11036559" cy="847855"/>
          </a:xfrm>
        </p:spPr>
        <p:txBody>
          <a:bodyPr>
            <a:normAutofit/>
          </a:bodyPr>
          <a:lstStyle/>
          <a:p>
            <a:r>
              <a:rPr lang="es-AR" sz="3600" dirty="0" err="1" smtClean="0">
                <a:latin typeface="Century Gothic" pitchFamily="34" charset="0"/>
              </a:rPr>
              <a:t>Market</a:t>
            </a:r>
            <a:r>
              <a:rPr lang="es-AR" sz="3600" dirty="0" smtClean="0">
                <a:latin typeface="Century Gothic" pitchFamily="34" charset="0"/>
              </a:rPr>
              <a:t> </a:t>
            </a:r>
            <a:r>
              <a:rPr lang="es-AR" sz="3600" dirty="0" err="1" smtClean="0">
                <a:latin typeface="Century Gothic" pitchFamily="34" charset="0"/>
              </a:rPr>
              <a:t>based</a:t>
            </a:r>
            <a:r>
              <a:rPr lang="es-AR" sz="3600" dirty="0" smtClean="0">
                <a:latin typeface="Century Gothic" pitchFamily="34" charset="0"/>
              </a:rPr>
              <a:t> </a:t>
            </a:r>
            <a:r>
              <a:rPr lang="es-AR" sz="3600" dirty="0" err="1" smtClean="0">
                <a:latin typeface="Century Gothic" pitchFamily="34" charset="0"/>
              </a:rPr>
              <a:t>mechanisms</a:t>
            </a:r>
            <a:r>
              <a:rPr lang="es-AR" sz="3600" dirty="0" smtClean="0">
                <a:latin typeface="Century Gothic" pitchFamily="34" charset="0"/>
              </a:rPr>
              <a:t> &amp; </a:t>
            </a:r>
            <a:r>
              <a:rPr lang="es-AR" sz="3600" dirty="0" err="1" smtClean="0">
                <a:latin typeface="Century Gothic" pitchFamily="34" charset="0"/>
              </a:rPr>
              <a:t>carbon</a:t>
            </a:r>
            <a:r>
              <a:rPr lang="es-AR" sz="3600" dirty="0" smtClean="0">
                <a:latin typeface="Century Gothic" pitchFamily="34" charset="0"/>
              </a:rPr>
              <a:t> </a:t>
            </a:r>
            <a:r>
              <a:rPr lang="es-AR" sz="3600" dirty="0" err="1" smtClean="0">
                <a:latin typeface="Century Gothic" pitchFamily="34" charset="0"/>
              </a:rPr>
              <a:t>price</a:t>
            </a:r>
            <a:endParaRPr lang="es-AR" sz="3600" dirty="0">
              <a:latin typeface="Century Gothic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18C831BC-F8C4-4B81-9D34-8F15D8D42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324948"/>
            <a:ext cx="10719318" cy="5045372"/>
          </a:xfrm>
        </p:spPr>
        <p:txBody>
          <a:bodyPr>
            <a:normAutofit fontScale="92500" lnSpcReduction="20000"/>
          </a:bodyPr>
          <a:lstStyle/>
          <a:p>
            <a:r>
              <a:rPr lang="es-AR" sz="3200" dirty="0" err="1" smtClean="0">
                <a:latin typeface="Century Gothic" pitchFamily="34" charset="0"/>
              </a:rPr>
              <a:t>There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is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consensus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amongst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countries</a:t>
            </a:r>
            <a:r>
              <a:rPr lang="es-AR" sz="3200" dirty="0" smtClean="0">
                <a:latin typeface="Century Gothic" pitchFamily="34" charset="0"/>
              </a:rPr>
              <a:t>, multilateral </a:t>
            </a:r>
            <a:r>
              <a:rPr lang="es-AR" sz="3200" dirty="0" err="1" smtClean="0">
                <a:latin typeface="Century Gothic" pitchFamily="34" charset="0"/>
              </a:rPr>
              <a:t>organizations</a:t>
            </a:r>
            <a:r>
              <a:rPr lang="es-AR" sz="3200" dirty="0" smtClean="0">
                <a:latin typeface="Century Gothic" pitchFamily="34" charset="0"/>
              </a:rPr>
              <a:t>, </a:t>
            </a:r>
            <a:r>
              <a:rPr lang="es-AR" sz="3200" dirty="0" err="1" smtClean="0">
                <a:latin typeface="Century Gothic" pitchFamily="34" charset="0"/>
              </a:rPr>
              <a:t>public</a:t>
            </a:r>
            <a:r>
              <a:rPr lang="es-AR" sz="3200" dirty="0" smtClean="0">
                <a:latin typeface="Century Gothic" pitchFamily="34" charset="0"/>
              </a:rPr>
              <a:t> and </a:t>
            </a:r>
            <a:r>
              <a:rPr lang="es-AR" sz="3200" dirty="0" err="1" smtClean="0">
                <a:latin typeface="Century Gothic" pitchFamily="34" charset="0"/>
              </a:rPr>
              <a:t>private</a:t>
            </a:r>
            <a:r>
              <a:rPr lang="es-AR" sz="3200" dirty="0" smtClean="0">
                <a:latin typeface="Century Gothic" pitchFamily="34" charset="0"/>
              </a:rPr>
              <a:t> sector </a:t>
            </a:r>
            <a:r>
              <a:rPr lang="es-AR" sz="3200" dirty="0" err="1" smtClean="0">
                <a:latin typeface="Century Gothic" pitchFamily="34" charset="0"/>
              </a:rPr>
              <a:t>that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carbon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pricing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is</a:t>
            </a:r>
            <a:r>
              <a:rPr lang="es-AR" sz="3200" dirty="0" smtClean="0">
                <a:latin typeface="Century Gothic" pitchFamily="34" charset="0"/>
              </a:rPr>
              <a:t> beneficial:</a:t>
            </a:r>
          </a:p>
          <a:p>
            <a:pPr lvl="1"/>
            <a:r>
              <a:rPr lang="es-AR" sz="2800" dirty="0" err="1" smtClean="0">
                <a:latin typeface="Century Gothic" pitchFamily="34" charset="0"/>
              </a:rPr>
              <a:t>Favors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investments</a:t>
            </a:r>
            <a:r>
              <a:rPr lang="es-AR" sz="2800" dirty="0" smtClean="0">
                <a:latin typeface="Century Gothic" pitchFamily="34" charset="0"/>
              </a:rPr>
              <a:t> in </a:t>
            </a:r>
            <a:r>
              <a:rPr lang="es-AR" sz="2800" dirty="0" err="1" smtClean="0">
                <a:latin typeface="Century Gothic" pitchFamily="34" charset="0"/>
              </a:rPr>
              <a:t>sectors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that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mitigate</a:t>
            </a:r>
            <a:r>
              <a:rPr lang="es-AR" sz="2800" dirty="0" smtClean="0">
                <a:latin typeface="Century Gothic" pitchFamily="34" charset="0"/>
              </a:rPr>
              <a:t> GHG </a:t>
            </a:r>
            <a:r>
              <a:rPr lang="es-AR" sz="2800" dirty="0" err="1" smtClean="0">
                <a:latin typeface="Century Gothic" pitchFamily="34" charset="0"/>
              </a:rPr>
              <a:t>emissions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or</a:t>
            </a:r>
            <a:r>
              <a:rPr lang="es-AR" sz="2800" dirty="0" smtClean="0">
                <a:latin typeface="Century Gothic" pitchFamily="34" charset="0"/>
              </a:rPr>
              <a:t> capture C.</a:t>
            </a:r>
          </a:p>
          <a:p>
            <a:pPr lvl="1"/>
            <a:r>
              <a:rPr lang="es-AR" sz="2800" dirty="0" err="1" smtClean="0">
                <a:latin typeface="Century Gothic" pitchFamily="34" charset="0"/>
              </a:rPr>
              <a:t>Promotes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technological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innovation</a:t>
            </a:r>
            <a:r>
              <a:rPr lang="es-AR" sz="2800" dirty="0" smtClean="0">
                <a:latin typeface="Century Gothic" pitchFamily="34" charset="0"/>
              </a:rPr>
              <a:t> and </a:t>
            </a:r>
            <a:r>
              <a:rPr lang="es-AR" sz="2800" dirty="0" err="1" smtClean="0">
                <a:latin typeface="Century Gothic" pitchFamily="34" charset="0"/>
              </a:rPr>
              <a:t>investments</a:t>
            </a:r>
            <a:r>
              <a:rPr lang="es-AR" sz="2800" dirty="0" smtClean="0">
                <a:latin typeface="Century Gothic" pitchFamily="34" charset="0"/>
              </a:rPr>
              <a:t>.</a:t>
            </a:r>
          </a:p>
          <a:p>
            <a:pPr lvl="1"/>
            <a:r>
              <a:rPr lang="es-AR" sz="2800" dirty="0" smtClean="0">
                <a:latin typeface="Century Gothic" pitchFamily="34" charset="0"/>
              </a:rPr>
              <a:t>GHG </a:t>
            </a:r>
            <a:r>
              <a:rPr lang="es-AR" sz="2800" dirty="0" err="1" smtClean="0">
                <a:latin typeface="Century Gothic" pitchFamily="34" charset="0"/>
              </a:rPr>
              <a:t>mitigation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is</a:t>
            </a:r>
            <a:r>
              <a:rPr lang="es-AR" sz="2800" dirty="0" smtClean="0">
                <a:latin typeface="Century Gothic" pitchFamily="34" charset="0"/>
              </a:rPr>
              <a:t> done at </a:t>
            </a:r>
            <a:r>
              <a:rPr lang="es-AR" sz="2800" dirty="0" err="1" smtClean="0">
                <a:latin typeface="Century Gothic" pitchFamily="34" charset="0"/>
              </a:rPr>
              <a:t>the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least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possible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cost</a:t>
            </a:r>
            <a:r>
              <a:rPr lang="es-AR" sz="2800" dirty="0" smtClean="0">
                <a:latin typeface="Century Gothic" pitchFamily="34" charset="0"/>
              </a:rPr>
              <a:t>.</a:t>
            </a:r>
          </a:p>
          <a:p>
            <a:pPr lvl="1"/>
            <a:r>
              <a:rPr lang="es-AR" sz="2800" dirty="0" err="1" smtClean="0">
                <a:latin typeface="Century Gothic" pitchFamily="34" charset="0"/>
              </a:rPr>
              <a:t>Generates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resources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that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Governments</a:t>
            </a:r>
            <a:r>
              <a:rPr lang="es-AR" sz="2800" dirty="0" smtClean="0">
                <a:latin typeface="Century Gothic" pitchFamily="34" charset="0"/>
              </a:rPr>
              <a:t> can use </a:t>
            </a:r>
            <a:r>
              <a:rPr lang="es-AR" sz="2800" dirty="0" err="1" smtClean="0">
                <a:latin typeface="Century Gothic" pitchFamily="34" charset="0"/>
              </a:rPr>
              <a:t>to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compensate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market</a:t>
            </a:r>
            <a:r>
              <a:rPr lang="es-AR" sz="2800" dirty="0" smtClean="0">
                <a:latin typeface="Century Gothic" pitchFamily="34" charset="0"/>
              </a:rPr>
              <a:t> </a:t>
            </a:r>
            <a:r>
              <a:rPr lang="es-AR" sz="2800" dirty="0" err="1" smtClean="0">
                <a:latin typeface="Century Gothic" pitchFamily="34" charset="0"/>
              </a:rPr>
              <a:t>inefficiencies</a:t>
            </a:r>
            <a:r>
              <a:rPr lang="es-AR" sz="2800" dirty="0" smtClean="0">
                <a:latin typeface="Century Gothic" pitchFamily="34" charset="0"/>
              </a:rPr>
              <a:t>.</a:t>
            </a:r>
          </a:p>
          <a:p>
            <a:r>
              <a:rPr lang="es-AR" sz="3200" dirty="0" smtClean="0">
                <a:latin typeface="Century Gothic" pitchFamily="34" charset="0"/>
              </a:rPr>
              <a:t>Price of </a:t>
            </a:r>
            <a:r>
              <a:rPr lang="es-AR" sz="3200" dirty="0" err="1" smtClean="0">
                <a:latin typeface="Century Gothic" pitchFamily="34" charset="0"/>
              </a:rPr>
              <a:t>carbon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must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be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significant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to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be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effective</a:t>
            </a:r>
            <a:r>
              <a:rPr lang="es-AR" sz="3200" dirty="0" smtClean="0">
                <a:latin typeface="Century Gothic" pitchFamily="34" charset="0"/>
              </a:rPr>
              <a:t>.</a:t>
            </a:r>
            <a:endParaRPr lang="es-AR" sz="3200" dirty="0" smtClean="0">
              <a:latin typeface="Century Gothic" pitchFamily="34" charset="0"/>
            </a:endParaRPr>
          </a:p>
          <a:p>
            <a:r>
              <a:rPr lang="es-AR" sz="3200" dirty="0" err="1" smtClean="0">
                <a:latin typeface="Century Gothic" pitchFamily="34" charset="0"/>
              </a:rPr>
              <a:t>Article</a:t>
            </a:r>
            <a:r>
              <a:rPr lang="es-AR" sz="3200" dirty="0" smtClean="0">
                <a:latin typeface="Century Gothic" pitchFamily="34" charset="0"/>
              </a:rPr>
              <a:t> 6 of </a:t>
            </a:r>
            <a:r>
              <a:rPr lang="es-AR" sz="3200" dirty="0" err="1" smtClean="0">
                <a:latin typeface="Century Gothic" pitchFamily="34" charset="0"/>
              </a:rPr>
              <a:t>the</a:t>
            </a:r>
            <a:r>
              <a:rPr lang="es-AR" sz="3200" dirty="0" smtClean="0">
                <a:latin typeface="Century Gothic" pitchFamily="34" charset="0"/>
              </a:rPr>
              <a:t> Paris </a:t>
            </a:r>
            <a:r>
              <a:rPr lang="es-AR" sz="3200" dirty="0" err="1" smtClean="0">
                <a:latin typeface="Century Gothic" pitchFamily="34" charset="0"/>
              </a:rPr>
              <a:t>Accord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will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create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the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Sustainable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Development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Mechanism</a:t>
            </a:r>
            <a:r>
              <a:rPr lang="es-AR" sz="3200" dirty="0" smtClean="0">
                <a:latin typeface="Century Gothic" pitchFamily="34" charset="0"/>
              </a:rPr>
              <a:t> and </a:t>
            </a:r>
            <a:r>
              <a:rPr lang="es-AR" sz="3200" dirty="0" err="1" smtClean="0">
                <a:latin typeface="Century Gothic" pitchFamily="34" charset="0"/>
              </a:rPr>
              <a:t>allow</a:t>
            </a:r>
            <a:r>
              <a:rPr lang="es-AR" sz="3200" dirty="0" smtClean="0">
                <a:latin typeface="Century Gothic" pitchFamily="34" charset="0"/>
              </a:rPr>
              <a:t> trading of </a:t>
            </a:r>
            <a:r>
              <a:rPr lang="es-AR" sz="3200" dirty="0" err="1" smtClean="0">
                <a:latin typeface="Century Gothic" pitchFamily="34" charset="0"/>
              </a:rPr>
              <a:t>ITMOs</a:t>
            </a:r>
            <a:r>
              <a:rPr lang="es-AR" sz="3200" dirty="0" smtClean="0">
                <a:latin typeface="Century Gothic" pitchFamily="34" charset="0"/>
              </a:rPr>
              <a:t> (</a:t>
            </a:r>
            <a:r>
              <a:rPr lang="es-AR" sz="3200" dirty="0" err="1" smtClean="0">
                <a:latin typeface="Century Gothic" pitchFamily="34" charset="0"/>
              </a:rPr>
              <a:t>Internationally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Traded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Mitigation</a:t>
            </a:r>
            <a:r>
              <a:rPr lang="es-AR" sz="3200" dirty="0" smtClean="0">
                <a:latin typeface="Century Gothic" pitchFamily="34" charset="0"/>
              </a:rPr>
              <a:t> </a:t>
            </a:r>
            <a:r>
              <a:rPr lang="es-AR" sz="3200" dirty="0" err="1" smtClean="0">
                <a:latin typeface="Century Gothic" pitchFamily="34" charset="0"/>
              </a:rPr>
              <a:t>Outcomes</a:t>
            </a:r>
            <a:r>
              <a:rPr lang="es-AR" sz="3200" dirty="0" smtClean="0">
                <a:latin typeface="Century Gothic" pitchFamily="34" charset="0"/>
              </a:rPr>
              <a:t>).</a:t>
            </a:r>
            <a:endParaRPr lang="es-AR" sz="3200" dirty="0" smtClean="0">
              <a:latin typeface="Century Gothic" pitchFamily="34" charset="0"/>
            </a:endParaRPr>
          </a:p>
          <a:p>
            <a:endParaRPr lang="es-AR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50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s-AR" dirty="0" err="1" smtClean="0"/>
              <a:t>Conclusions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7329" y="1101012"/>
            <a:ext cx="11085920" cy="5460043"/>
          </a:xfrm>
        </p:spPr>
        <p:txBody>
          <a:bodyPr>
            <a:normAutofit fontScale="92500"/>
          </a:bodyPr>
          <a:lstStyle/>
          <a:p>
            <a:r>
              <a:rPr lang="es-AR" dirty="0" err="1" smtClean="0">
                <a:latin typeface="Century Gothic" pitchFamily="34" charset="0"/>
              </a:rPr>
              <a:t>Food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security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demands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clear</a:t>
            </a:r>
            <a:r>
              <a:rPr lang="es-AR" dirty="0" smtClean="0">
                <a:latin typeface="Century Gothic" pitchFamily="34" charset="0"/>
              </a:rPr>
              <a:t>, </a:t>
            </a:r>
            <a:r>
              <a:rPr lang="es-AR" dirty="0" err="1" smtClean="0">
                <a:latin typeface="Century Gothic" pitchFamily="34" charset="0"/>
              </a:rPr>
              <a:t>transparent</a:t>
            </a:r>
            <a:r>
              <a:rPr lang="es-AR" dirty="0" smtClean="0">
                <a:latin typeface="Century Gothic" pitchFamily="34" charset="0"/>
              </a:rPr>
              <a:t> and </a:t>
            </a:r>
            <a:r>
              <a:rPr lang="es-AR" dirty="0" err="1" smtClean="0">
                <a:latin typeface="Century Gothic" pitchFamily="34" charset="0"/>
              </a:rPr>
              <a:t>predictable</a:t>
            </a:r>
            <a:r>
              <a:rPr lang="es-AR" dirty="0" smtClean="0">
                <a:latin typeface="Century Gothic" pitchFamily="34" charset="0"/>
              </a:rPr>
              <a:t> trading rules.</a:t>
            </a:r>
          </a:p>
          <a:p>
            <a:r>
              <a:rPr lang="en-US" dirty="0" smtClean="0">
                <a:latin typeface="Century Gothic" pitchFamily="34" charset="0"/>
                <a:cs typeface="Arial" pitchFamily="34" charset="0"/>
              </a:rPr>
              <a:t>Southern Cone countries have implemented an intensification strategy increasing production and sustainability.</a:t>
            </a:r>
          </a:p>
          <a:p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Multilateral Trading </a:t>
            </a:r>
            <a:r>
              <a:rPr lang="es-AR" dirty="0" err="1" smtClean="0">
                <a:latin typeface="Century Gothic" pitchFamily="34" charset="0"/>
              </a:rPr>
              <a:t>System</a:t>
            </a:r>
            <a:r>
              <a:rPr lang="es-AR" dirty="0" smtClean="0">
                <a:latin typeface="Century Gothic" pitchFamily="34" charset="0"/>
              </a:rPr>
              <a:t> and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Climate</a:t>
            </a:r>
            <a:r>
              <a:rPr lang="es-AR" dirty="0" smtClean="0">
                <a:latin typeface="Century Gothic" pitchFamily="34" charset="0"/>
              </a:rPr>
              <a:t> Agenda are </a:t>
            </a:r>
            <a:r>
              <a:rPr lang="es-AR" dirty="0" err="1" smtClean="0">
                <a:latin typeface="Century Gothic" pitchFamily="34" charset="0"/>
              </a:rPr>
              <a:t>under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great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pressure</a:t>
            </a:r>
            <a:r>
              <a:rPr lang="es-AR" dirty="0" smtClean="0">
                <a:latin typeface="Century Gothic" pitchFamily="34" charset="0"/>
              </a:rPr>
              <a:t>, </a:t>
            </a:r>
            <a:r>
              <a:rPr lang="es-AR" dirty="0" err="1" smtClean="0">
                <a:latin typeface="Century Gothic" pitchFamily="34" charset="0"/>
              </a:rPr>
              <a:t>they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both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require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strong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commitments</a:t>
            </a:r>
            <a:r>
              <a:rPr lang="es-AR" dirty="0" smtClean="0">
                <a:latin typeface="Century Gothic" pitchFamily="34" charset="0"/>
              </a:rPr>
              <a:t> and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defense</a:t>
            </a:r>
            <a:r>
              <a:rPr lang="es-AR" dirty="0" smtClean="0">
                <a:latin typeface="Century Gothic" pitchFamily="34" charset="0"/>
              </a:rPr>
              <a:t> of </a:t>
            </a:r>
            <a:r>
              <a:rPr lang="es-AR" dirty="0" err="1" smtClean="0">
                <a:latin typeface="Century Gothic" pitchFamily="34" charset="0"/>
              </a:rPr>
              <a:t>science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based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methodologies</a:t>
            </a:r>
            <a:r>
              <a:rPr lang="es-AR" dirty="0" smtClean="0">
                <a:latin typeface="Century Gothic" pitchFamily="34" charset="0"/>
              </a:rPr>
              <a:t>.</a:t>
            </a:r>
          </a:p>
          <a:p>
            <a:pPr lvl="0"/>
            <a:r>
              <a:rPr lang="es-AR" dirty="0" err="1" smtClean="0">
                <a:latin typeface="Century Gothic" pitchFamily="34" charset="0"/>
              </a:rPr>
              <a:t>Market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based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mechanisms</a:t>
            </a:r>
            <a:r>
              <a:rPr lang="es-AR" dirty="0" smtClean="0">
                <a:latin typeface="Century Gothic" pitchFamily="34" charset="0"/>
              </a:rPr>
              <a:t> and </a:t>
            </a:r>
            <a:r>
              <a:rPr lang="es-AR" dirty="0" err="1" smtClean="0">
                <a:latin typeface="Century Gothic" pitchFamily="34" charset="0"/>
              </a:rPr>
              <a:t>carbon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pricing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promote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necessary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investments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to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achieve</a:t>
            </a:r>
            <a:r>
              <a:rPr lang="es-AR" dirty="0" smtClean="0">
                <a:latin typeface="Century Gothic" pitchFamily="34" charset="0"/>
              </a:rPr>
              <a:t> a </a:t>
            </a:r>
            <a:r>
              <a:rPr lang="es-AR" dirty="0" err="1" smtClean="0">
                <a:latin typeface="Century Gothic" pitchFamily="34" charset="0"/>
              </a:rPr>
              <a:t>low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carbon</a:t>
            </a:r>
            <a:r>
              <a:rPr lang="es-AR" dirty="0" smtClean="0">
                <a:latin typeface="Century Gothic" pitchFamily="34" charset="0"/>
              </a:rPr>
              <a:t> global </a:t>
            </a:r>
            <a:r>
              <a:rPr lang="es-AR" dirty="0" err="1" smtClean="0">
                <a:latin typeface="Century Gothic" pitchFamily="34" charset="0"/>
              </a:rPr>
              <a:t>economy</a:t>
            </a:r>
            <a:r>
              <a:rPr lang="es-AR" dirty="0" smtClean="0">
                <a:latin typeface="Century Gothic" pitchFamily="34" charset="0"/>
              </a:rPr>
              <a:t>.</a:t>
            </a:r>
          </a:p>
          <a:p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foundational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principles</a:t>
            </a:r>
            <a:r>
              <a:rPr lang="es-AR" dirty="0" smtClean="0">
                <a:latin typeface="Century Gothic" pitchFamily="34" charset="0"/>
              </a:rPr>
              <a:t> of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WTO,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UNFCCC and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IPCC </a:t>
            </a:r>
            <a:r>
              <a:rPr lang="es-AR" dirty="0" err="1" smtClean="0">
                <a:latin typeface="Century Gothic" pitchFamily="34" charset="0"/>
              </a:rPr>
              <a:t>must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be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guarded</a:t>
            </a:r>
            <a:r>
              <a:rPr lang="es-AR" dirty="0" smtClean="0">
                <a:latin typeface="Century Gothic" pitchFamily="34" charset="0"/>
              </a:rPr>
              <a:t> as </a:t>
            </a:r>
            <a:r>
              <a:rPr lang="es-AR" dirty="0" err="1" smtClean="0">
                <a:latin typeface="Century Gothic" pitchFamily="34" charset="0"/>
              </a:rPr>
              <a:t>beacons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that</a:t>
            </a:r>
            <a:r>
              <a:rPr lang="es-AR" dirty="0" smtClean="0">
                <a:latin typeface="Century Gothic" pitchFamily="34" charset="0"/>
              </a:rPr>
              <a:t> lead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way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to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solve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the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climate</a:t>
            </a:r>
            <a:r>
              <a:rPr lang="es-AR" dirty="0" smtClean="0">
                <a:latin typeface="Century Gothic" pitchFamily="34" charset="0"/>
              </a:rPr>
              <a:t> and </a:t>
            </a:r>
            <a:r>
              <a:rPr lang="es-AR" dirty="0" err="1" smtClean="0">
                <a:latin typeface="Century Gothic" pitchFamily="34" charset="0"/>
              </a:rPr>
              <a:t>sustainable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development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challenges</a:t>
            </a:r>
            <a:r>
              <a:rPr lang="es-AR" dirty="0" smtClean="0">
                <a:latin typeface="Century Gothic" pitchFamily="34" charset="0"/>
              </a:rPr>
              <a:t> </a:t>
            </a:r>
            <a:r>
              <a:rPr lang="es-AR" dirty="0" err="1" smtClean="0">
                <a:latin typeface="Century Gothic" pitchFamily="34" charset="0"/>
              </a:rPr>
              <a:t>humanity</a:t>
            </a:r>
            <a:r>
              <a:rPr lang="es-AR" dirty="0" smtClean="0">
                <a:latin typeface="Century Gothic" pitchFamily="34" charset="0"/>
              </a:rPr>
              <a:t> faces </a:t>
            </a:r>
            <a:r>
              <a:rPr lang="es-AR" dirty="0" err="1" smtClean="0">
                <a:latin typeface="Century Gothic" pitchFamily="34" charset="0"/>
              </a:rPr>
              <a:t>today</a:t>
            </a:r>
            <a:r>
              <a:rPr lang="es-AR" dirty="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E4A8257-7D4B-402B-BABB-A6EEAD1F7D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49" y="2686104"/>
            <a:ext cx="3661831" cy="1505991"/>
          </a:xfrm>
          <a:prstGeom prst="rect">
            <a:avLst/>
          </a:prstGeom>
        </p:spPr>
      </p:pic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6090574" y="660400"/>
            <a:ext cx="5247986" cy="577088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s-AR" sz="3600" dirty="0" err="1" smtClean="0">
                <a:solidFill>
                  <a:srgbClr val="000000"/>
                </a:solidFill>
              </a:rPr>
              <a:t>Thank</a:t>
            </a:r>
            <a:r>
              <a:rPr lang="es-AR" sz="3600" dirty="0" smtClean="0">
                <a:solidFill>
                  <a:srgbClr val="000000"/>
                </a:solidFill>
              </a:rPr>
              <a:t> </a:t>
            </a:r>
            <a:r>
              <a:rPr lang="es-AR" sz="3600" dirty="0" err="1">
                <a:solidFill>
                  <a:srgbClr val="000000"/>
                </a:solidFill>
              </a:rPr>
              <a:t>you</a:t>
            </a:r>
            <a:r>
              <a:rPr lang="es-AR" sz="3600" dirty="0">
                <a:solidFill>
                  <a:srgbClr val="000000"/>
                </a:solidFill>
              </a:rPr>
              <a:t>, </a:t>
            </a:r>
          </a:p>
          <a:p>
            <a:pPr>
              <a:buNone/>
            </a:pPr>
            <a:r>
              <a:rPr lang="es-AR" sz="3600" dirty="0" err="1">
                <a:solidFill>
                  <a:srgbClr val="000000"/>
                </a:solidFill>
              </a:rPr>
              <a:t>Muito</a:t>
            </a:r>
            <a:r>
              <a:rPr lang="es-AR" sz="3600" dirty="0">
                <a:solidFill>
                  <a:srgbClr val="000000"/>
                </a:solidFill>
              </a:rPr>
              <a:t> </a:t>
            </a:r>
            <a:r>
              <a:rPr lang="es-AR" sz="3600" dirty="0" err="1">
                <a:solidFill>
                  <a:srgbClr val="000000"/>
                </a:solidFill>
              </a:rPr>
              <a:t>obrigado</a:t>
            </a:r>
            <a:r>
              <a:rPr lang="es-AR" sz="3600" dirty="0">
                <a:solidFill>
                  <a:srgbClr val="000000"/>
                </a:solidFill>
              </a:rPr>
              <a:t>, </a:t>
            </a:r>
          </a:p>
          <a:p>
            <a:pPr>
              <a:buNone/>
            </a:pPr>
            <a:r>
              <a:rPr lang="es-AR" sz="3600" dirty="0">
                <a:solidFill>
                  <a:srgbClr val="000000"/>
                </a:solidFill>
              </a:rPr>
              <a:t>Muchas gracias</a:t>
            </a:r>
          </a:p>
          <a:p>
            <a:endParaRPr lang="es-A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AR" sz="3200" b="1" dirty="0">
                <a:solidFill>
                  <a:srgbClr val="000000"/>
                </a:solidFill>
              </a:rPr>
              <a:t>Martín Fraguío: </a:t>
            </a:r>
          </a:p>
          <a:p>
            <a:pPr marL="0" indent="0">
              <a:buNone/>
            </a:pPr>
            <a:r>
              <a:rPr lang="es-AR" dirty="0" smtClean="0">
                <a:solidFill>
                  <a:srgbClr val="000000"/>
                </a:solidFill>
              </a:rPr>
              <a:t>Mobile: </a:t>
            </a:r>
            <a:r>
              <a:rPr lang="es-AR" dirty="0">
                <a:solidFill>
                  <a:srgbClr val="000000"/>
                </a:solidFill>
              </a:rPr>
              <a:t>+54911 5602 3272</a:t>
            </a:r>
          </a:p>
          <a:p>
            <a:pPr marL="0" indent="0">
              <a:buNone/>
            </a:pPr>
            <a:r>
              <a:rPr lang="es-AR" dirty="0" smtClean="0">
                <a:solidFill>
                  <a:srgbClr val="000000"/>
                </a:solidFill>
              </a:rPr>
              <a:t>mfraguio@carbongroup.com.ar</a:t>
            </a:r>
            <a:endParaRPr lang="es-A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42" y="0"/>
            <a:ext cx="5178458" cy="13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ítulo 3">
            <a:extLst>
              <a:ext uri="{FF2B5EF4-FFF2-40B4-BE49-F238E27FC236}">
                <a16:creationId xmlns="" xmlns:a16="http://schemas.microsoft.com/office/drawing/2014/main" id="{C128CBE6-45AE-4D22-95DB-CA970F81D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21" y="1216059"/>
            <a:ext cx="10501458" cy="1425541"/>
          </a:xfrm>
        </p:spPr>
        <p:txBody>
          <a:bodyPr>
            <a:normAutofit/>
          </a:bodyPr>
          <a:lstStyle/>
          <a:p>
            <a:pPr marL="0" lvl="1"/>
            <a:r>
              <a:rPr lang="en-GB" b="1" i="1" dirty="0" smtClean="0"/>
              <a:t>GPS IS A NETWORK </a:t>
            </a:r>
            <a:r>
              <a:rPr lang="en-GB" b="1" i="1" dirty="0" smtClean="0"/>
              <a:t> ESTABLISHED IN 2013 OF </a:t>
            </a:r>
            <a:r>
              <a:rPr lang="en-GB" b="1" i="1" dirty="0" smtClean="0"/>
              <a:t>PRIVATE INSTITUTIONS </a:t>
            </a:r>
            <a:r>
              <a:rPr lang="en-GB" b="1" i="1" dirty="0" smtClean="0"/>
              <a:t>FROM  URUGUAY, PARAGUAY, BRAZIL AND ARGENTINA </a:t>
            </a:r>
            <a:r>
              <a:rPr lang="es-AR" b="1" i="1" dirty="0" smtClean="0"/>
              <a:t>ACTING </a:t>
            </a:r>
            <a:r>
              <a:rPr lang="es-AR" b="1" i="1" dirty="0" smtClean="0"/>
              <a:t>IN THE FIELD OF FOOD SECURITY</a:t>
            </a:r>
          </a:p>
          <a:p>
            <a:pPr marL="0" lvl="1"/>
            <a:r>
              <a:rPr lang="es-ES_tradnl" b="1" i="1" dirty="0" smtClean="0"/>
              <a:t>SEEKING </a:t>
            </a:r>
            <a:r>
              <a:rPr lang="es-ES_tradnl" b="1" i="1" dirty="0" smtClean="0"/>
              <a:t>TO CONTRIBUTE</a:t>
            </a:r>
            <a:r>
              <a:rPr lang="en-GB" b="1" i="1" dirty="0" smtClean="0"/>
              <a:t> TO THE INTEGRATION OF THE SOUTHERN CONE COUNTRIES AND THEIR INTERNATIONAL PROJECTION BY: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395E357-D5CD-436B-91E6-27A2C1D1AEEA}"/>
              </a:ext>
            </a:extLst>
          </p:cNvPr>
          <p:cNvSpPr txBox="1"/>
          <p:nvPr/>
        </p:nvSpPr>
        <p:spPr>
          <a:xfrm>
            <a:off x="329557" y="187965"/>
            <a:ext cx="686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>
                <a:latin typeface="Century Gothic" pitchFamily="34" charset="0"/>
              </a:rPr>
              <a:t>MISSION:</a:t>
            </a:r>
            <a:endParaRPr lang="es-AR" sz="4800" dirty="0"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1199" y="2789533"/>
            <a:ext cx="113607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/>
              <a:t>ARTICULATING</a:t>
            </a:r>
            <a:r>
              <a:rPr lang="es-AR" sz="2000" b="1" i="1" dirty="0" smtClean="0"/>
              <a:t> </a:t>
            </a:r>
            <a:r>
              <a:rPr lang="en-GB" sz="2000" dirty="0" smtClean="0"/>
              <a:t>between the institutions in order to  position relevant issues   related to agro industry with a strategic vision of the world and the region.</a:t>
            </a:r>
            <a:endParaRPr lang="es-AR" sz="2000" dirty="0" smtClean="0"/>
          </a:p>
          <a:p>
            <a:endParaRPr lang="es-AR" sz="2000" dirty="0" smtClean="0"/>
          </a:p>
          <a:p>
            <a:r>
              <a:rPr lang="en-GB" sz="2000" b="1" i="1" dirty="0" smtClean="0"/>
              <a:t>GENERATING CONTENTS</a:t>
            </a:r>
            <a:r>
              <a:rPr lang="es-AR" sz="2000" b="1" i="1" dirty="0" smtClean="0"/>
              <a:t> </a:t>
            </a:r>
            <a:r>
              <a:rPr lang="es-AR" sz="2000" dirty="0" smtClean="0"/>
              <a:t> and </a:t>
            </a:r>
            <a:r>
              <a:rPr lang="en-GB" sz="2000" dirty="0" smtClean="0"/>
              <a:t>providing information and analysis on issues of interest to GPS promoting the public-private dialogue within and among ABPU</a:t>
            </a:r>
            <a:r>
              <a:rPr lang="en-GB" sz="2000" dirty="0" smtClean="0"/>
              <a:t>. (50 documents published)</a:t>
            </a:r>
            <a:endParaRPr lang="es-AR" sz="2000" dirty="0" smtClean="0"/>
          </a:p>
          <a:p>
            <a:endParaRPr lang="es-AR" sz="2000" dirty="0" smtClean="0"/>
          </a:p>
          <a:p>
            <a:r>
              <a:rPr lang="en-GB" sz="2000" b="1" i="1" dirty="0" smtClean="0"/>
              <a:t>SPREADING</a:t>
            </a:r>
            <a:r>
              <a:rPr lang="es-AR" sz="2000" b="1" i="1" dirty="0" smtClean="0"/>
              <a:t>  </a:t>
            </a:r>
            <a:r>
              <a:rPr lang="es-ES_tradnl" sz="2000" dirty="0" err="1" smtClean="0"/>
              <a:t>information</a:t>
            </a:r>
            <a:r>
              <a:rPr lang="en-GB" sz="2000" dirty="0" smtClean="0"/>
              <a:t> and ideas through the promotion, organization and participation in national, regional and international forums to contribute to the international positioning of the region.</a:t>
            </a:r>
            <a:endParaRPr lang="es-AR" sz="2000" dirty="0" smtClean="0"/>
          </a:p>
          <a:p>
            <a:endParaRPr lang="es-AR" sz="28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4830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AREAS OF DEVELOPMENT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n-US" b="1" i="1" dirty="0" smtClean="0"/>
              <a:t>GEOPOLITICS OF FOOD</a:t>
            </a:r>
          </a:p>
          <a:p>
            <a:pPr marL="609600" indent="-609600">
              <a:buFont typeface="Wingdings" pitchFamily="2" charset="2"/>
              <a:buChar char="Ø"/>
            </a:pPr>
            <a:endParaRPr lang="en-US" b="1" i="1" dirty="0" smtClean="0"/>
          </a:p>
          <a:p>
            <a:pPr marL="609600" indent="-609600">
              <a:buFont typeface="Wingdings" pitchFamily="2" charset="2"/>
              <a:buChar char="Ø"/>
            </a:pPr>
            <a:r>
              <a:rPr lang="en-US" b="1" i="1" dirty="0" smtClean="0"/>
              <a:t>REGIONAL INTEGRATION IN ARGENTINA, BRAZIL, PARAGUAY AND URUGUAY </a:t>
            </a:r>
            <a:r>
              <a:rPr lang="en-US" i="1" dirty="0" smtClean="0"/>
              <a:t>(ABPU).</a:t>
            </a:r>
          </a:p>
          <a:p>
            <a:pPr marL="609600" indent="-609600">
              <a:buFont typeface="Wingdings" pitchFamily="2" charset="2"/>
              <a:buChar char="Ø"/>
            </a:pPr>
            <a:endParaRPr lang="en-US" i="1" dirty="0" smtClean="0"/>
          </a:p>
          <a:p>
            <a:pPr marL="609600" indent="-609600">
              <a:buFont typeface="Wingdings" pitchFamily="2" charset="2"/>
              <a:buChar char="Ø"/>
            </a:pPr>
            <a:r>
              <a:rPr lang="en-US" b="1" i="1" dirty="0" smtClean="0"/>
              <a:t>AGRIBUSINESS INTERNATIONAL DEVELOPMENT, TRADE AND INVESTMENT.</a:t>
            </a:r>
          </a:p>
          <a:p>
            <a:pPr marL="609600" indent="-609600">
              <a:buFont typeface="Wingdings" pitchFamily="2" charset="2"/>
              <a:buChar char="Ø"/>
            </a:pPr>
            <a:endParaRPr lang="en-US" i="1" dirty="0" smtClean="0"/>
          </a:p>
          <a:p>
            <a:pPr marL="609600" indent="-609600">
              <a:buFont typeface="Wingdings" pitchFamily="2" charset="2"/>
              <a:buChar char="Ø"/>
            </a:pPr>
            <a:r>
              <a:rPr lang="en-US" b="1" i="1" dirty="0" smtClean="0"/>
              <a:t>CLIMATE CHANGE AND AGRICULTURAL BEST PRACTICES.</a:t>
            </a:r>
          </a:p>
          <a:p>
            <a:pPr marL="609600" indent="-609600">
              <a:buFont typeface="Wingdings" pitchFamily="2" charset="2"/>
              <a:buChar char="Ø"/>
            </a:pPr>
            <a:endParaRPr lang="en-US" b="1" i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3567" y="1828800"/>
            <a:ext cx="9977967" cy="1868309"/>
            <a:chOff x="377" y="1050"/>
            <a:chExt cx="4893" cy="108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7" y="1671"/>
              <a:ext cx="4893" cy="463"/>
              <a:chOff x="377" y="1671"/>
              <a:chExt cx="4893" cy="463"/>
            </a:xfrm>
          </p:grpSpPr>
          <p:sp>
            <p:nvSpPr>
              <p:cNvPr id="374794" name="Rectangle 10"/>
              <p:cNvSpPr>
                <a:spLocks noChangeArrowheads="1"/>
              </p:cNvSpPr>
              <p:nvPr/>
            </p:nvSpPr>
            <p:spPr bwMode="auto">
              <a:xfrm>
                <a:off x="377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endParaRPr lang="es-ES" sz="2800" b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5" name="Rectangle 11"/>
              <p:cNvSpPr>
                <a:spLocks noChangeArrowheads="1"/>
              </p:cNvSpPr>
              <p:nvPr/>
            </p:nvSpPr>
            <p:spPr bwMode="auto">
              <a:xfrm>
                <a:off x="1717" y="1671"/>
                <a:ext cx="1064" cy="4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        </a:t>
                </a:r>
              </a:p>
              <a:p>
                <a:pPr algn="ctr" eaLnBrk="0" hangingPunct="0"/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6" name="Rectangle 12"/>
              <p:cNvSpPr>
                <a:spLocks noChangeArrowheads="1"/>
              </p:cNvSpPr>
              <p:nvPr/>
            </p:nvSpPr>
            <p:spPr bwMode="auto">
              <a:xfrm>
                <a:off x="3230" y="1671"/>
                <a:ext cx="813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</a:t>
                </a:r>
              </a:p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</a:t>
                </a: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7" name="Rectangle 13"/>
              <p:cNvSpPr>
                <a:spLocks noChangeArrowheads="1"/>
              </p:cNvSpPr>
              <p:nvPr/>
            </p:nvSpPr>
            <p:spPr bwMode="auto">
              <a:xfrm>
                <a:off x="5180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endParaRPr lang="es-E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230" y="1050"/>
              <a:ext cx="2744" cy="213"/>
              <a:chOff x="2230" y="1050"/>
              <a:chExt cx="2744" cy="213"/>
            </a:xfrm>
          </p:grpSpPr>
          <p:sp>
            <p:nvSpPr>
              <p:cNvPr id="374799" name="Rectangle 15"/>
              <p:cNvSpPr>
                <a:spLocks noChangeArrowheads="1"/>
              </p:cNvSpPr>
              <p:nvPr/>
            </p:nvSpPr>
            <p:spPr bwMode="auto">
              <a:xfrm>
                <a:off x="2230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0" name="Rectangle 16"/>
              <p:cNvSpPr>
                <a:spLocks noChangeArrowheads="1"/>
              </p:cNvSpPr>
              <p:nvPr/>
            </p:nvSpPr>
            <p:spPr bwMode="auto">
              <a:xfrm>
                <a:off x="3657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1" name="Rectangle 17"/>
              <p:cNvSpPr>
                <a:spLocks noChangeArrowheads="1"/>
              </p:cNvSpPr>
              <p:nvPr/>
            </p:nvSpPr>
            <p:spPr bwMode="auto">
              <a:xfrm>
                <a:off x="4884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374802" name="Rectangle 18"/>
          <p:cNvSpPr>
            <a:spLocks noGrp="1" noChangeArrowheads="1"/>
          </p:cNvSpPr>
          <p:nvPr>
            <p:ph type="title"/>
          </p:nvPr>
        </p:nvSpPr>
        <p:spPr>
          <a:xfrm>
            <a:off x="571461" y="0"/>
            <a:ext cx="8953563" cy="1097220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 algn="l">
              <a:lnSpc>
                <a:spcPct val="120000"/>
              </a:lnSpc>
            </a:pPr>
            <a:r>
              <a:rPr lang="pt-BR" sz="2000" dirty="0">
                <a:latin typeface="Century Gothic" pitchFamily="34" charset="0"/>
                <a:cs typeface="Arial" pitchFamily="34" charset="0"/>
              </a:rPr>
              <a:t>SOUTHERN CONE CONTRIBUTIONS TO FOOD SECURITY AND GLOBAL ENVIRONMENTAL SUSTAINABILITY</a:t>
            </a:r>
            <a:endParaRPr lang="es-ES_tradnl" sz="20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4803" name="Rectangle 19"/>
          <p:cNvSpPr>
            <a:spLocks noGrp="1" noChangeArrowheads="1"/>
          </p:cNvSpPr>
          <p:nvPr>
            <p:ph idx="1"/>
          </p:nvPr>
        </p:nvSpPr>
        <p:spPr>
          <a:xfrm>
            <a:off x="470030" y="1173018"/>
            <a:ext cx="11282139" cy="5399254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Uruguay, Paraguay, Brazil and Argentina have a land area that is second to Russia  on a global scale.</a:t>
            </a:r>
            <a:endParaRPr lang="en-US" sz="2400" dirty="0" smtClean="0">
              <a:latin typeface="Century Gothic" pitchFamily="34" charset="0"/>
              <a:cs typeface="Arial" pitchFamily="34" charset="0"/>
            </a:endParaRP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Century Gothic" pitchFamily="34" charset="0"/>
                <a:cs typeface="Arial" pitchFamily="34" charset="0"/>
              </a:rPr>
              <a:t>challenge of achieving food security is complex since climate change and natural resource sustainability should be considered.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The Southern Cone has a proven track record of innovations to increase  food production based on sustainable production </a:t>
            </a: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systems.</a:t>
            </a:r>
            <a:endParaRPr lang="en-US" sz="2400" dirty="0">
              <a:latin typeface="Century Gothic" pitchFamily="34" charset="0"/>
              <a:cs typeface="Arial" pitchFamily="34" charset="0"/>
            </a:endParaRP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Smooth </a:t>
            </a:r>
            <a:r>
              <a:rPr lang="en-US" sz="2400" dirty="0">
                <a:latin typeface="Century Gothic" pitchFamily="34" charset="0"/>
                <a:cs typeface="Arial" pitchFamily="34" charset="0"/>
              </a:rPr>
              <a:t>global food trade should facilitate food security and natural resource </a:t>
            </a: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sustainability.</a:t>
            </a:r>
            <a:endParaRPr lang="en-US" sz="2400" dirty="0">
              <a:latin typeface="Century Gothic" pitchFamily="34" charset="0"/>
              <a:cs typeface="Arial" pitchFamily="34" charset="0"/>
            </a:endParaRP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The Southern Cone has a valuable experience of “sustainable intensification” that could be an interesting alternative to most world production systems that are deteriorating natural resources  and contributing excessively to global </a:t>
            </a: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warming.</a:t>
            </a:r>
            <a:endParaRPr lang="es-AR" sz="2400" dirty="0">
              <a:latin typeface="Century Gothic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537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914400" y="6400824"/>
            <a:ext cx="3848091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AR" sz="1400" b="0" dirty="0" err="1">
                <a:latin typeface="+mn-lt"/>
                <a:cs typeface="Arial" pitchFamily="34" charset="0"/>
              </a:rPr>
              <a:t>Source</a:t>
            </a:r>
            <a:r>
              <a:rPr lang="es-AR" sz="1400" b="0" dirty="0">
                <a:latin typeface="+mn-lt"/>
                <a:cs typeface="Arial" pitchFamily="34" charset="0"/>
              </a:rPr>
              <a:t>: FAO-OCDE Outlook; INAI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3567" y="1828800"/>
            <a:ext cx="9977967" cy="1868309"/>
            <a:chOff x="377" y="1050"/>
            <a:chExt cx="4893" cy="108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7" y="1671"/>
              <a:ext cx="4893" cy="463"/>
              <a:chOff x="377" y="1671"/>
              <a:chExt cx="4893" cy="463"/>
            </a:xfrm>
          </p:grpSpPr>
          <p:sp>
            <p:nvSpPr>
              <p:cNvPr id="374794" name="Rectangle 10"/>
              <p:cNvSpPr>
                <a:spLocks noChangeArrowheads="1"/>
              </p:cNvSpPr>
              <p:nvPr/>
            </p:nvSpPr>
            <p:spPr bwMode="auto">
              <a:xfrm>
                <a:off x="377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endParaRPr lang="es-ES" sz="2800" b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5" name="Rectangle 11"/>
              <p:cNvSpPr>
                <a:spLocks noChangeArrowheads="1"/>
              </p:cNvSpPr>
              <p:nvPr/>
            </p:nvSpPr>
            <p:spPr bwMode="auto">
              <a:xfrm>
                <a:off x="1717" y="1671"/>
                <a:ext cx="1064" cy="4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        </a:t>
                </a:r>
              </a:p>
              <a:p>
                <a:pPr algn="ctr" eaLnBrk="0" hangingPunct="0"/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6" name="Rectangle 12"/>
              <p:cNvSpPr>
                <a:spLocks noChangeArrowheads="1"/>
              </p:cNvSpPr>
              <p:nvPr/>
            </p:nvSpPr>
            <p:spPr bwMode="auto">
              <a:xfrm>
                <a:off x="3230" y="1671"/>
                <a:ext cx="813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</a:t>
                </a:r>
              </a:p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</a:t>
                </a: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7" name="Rectangle 13"/>
              <p:cNvSpPr>
                <a:spLocks noChangeArrowheads="1"/>
              </p:cNvSpPr>
              <p:nvPr/>
            </p:nvSpPr>
            <p:spPr bwMode="auto">
              <a:xfrm>
                <a:off x="5180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endParaRPr lang="es-E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230" y="1050"/>
              <a:ext cx="2744" cy="213"/>
              <a:chOff x="2230" y="1050"/>
              <a:chExt cx="2744" cy="213"/>
            </a:xfrm>
          </p:grpSpPr>
          <p:sp>
            <p:nvSpPr>
              <p:cNvPr id="374799" name="Rectangle 15"/>
              <p:cNvSpPr>
                <a:spLocks noChangeArrowheads="1"/>
              </p:cNvSpPr>
              <p:nvPr/>
            </p:nvSpPr>
            <p:spPr bwMode="auto">
              <a:xfrm>
                <a:off x="2230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0" name="Rectangle 16"/>
              <p:cNvSpPr>
                <a:spLocks noChangeArrowheads="1"/>
              </p:cNvSpPr>
              <p:nvPr/>
            </p:nvSpPr>
            <p:spPr bwMode="auto">
              <a:xfrm>
                <a:off x="3657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1" name="Rectangle 17"/>
              <p:cNvSpPr>
                <a:spLocks noChangeArrowheads="1"/>
              </p:cNvSpPr>
              <p:nvPr/>
            </p:nvSpPr>
            <p:spPr bwMode="auto">
              <a:xfrm>
                <a:off x="4884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374802" name="Rectangle 18"/>
          <p:cNvSpPr>
            <a:spLocks noGrp="1" noChangeArrowheads="1"/>
          </p:cNvSpPr>
          <p:nvPr>
            <p:ph type="title"/>
          </p:nvPr>
        </p:nvSpPr>
        <p:spPr>
          <a:xfrm>
            <a:off x="623392" y="71438"/>
            <a:ext cx="8448939" cy="1428736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s-AR" sz="2000" dirty="0">
                <a:latin typeface="Century Gothic" pitchFamily="34" charset="0"/>
              </a:rPr>
              <a:t>TOTAL WORLD AND ABPU COUNTRIES PRODUCTION PROJECTIONS. </a:t>
            </a:r>
            <a:br>
              <a:rPr lang="es-AR" sz="2000" dirty="0">
                <a:latin typeface="Century Gothic" pitchFamily="34" charset="0"/>
              </a:rPr>
            </a:br>
            <a:r>
              <a:rPr lang="es-AR" sz="2000" dirty="0" err="1">
                <a:latin typeface="Century Gothic" pitchFamily="34" charset="0"/>
              </a:rPr>
              <a:t>SELECTED</a:t>
            </a:r>
            <a:r>
              <a:rPr lang="es-AR" sz="2000" dirty="0">
                <a:latin typeface="Century Gothic" pitchFamily="34" charset="0"/>
              </a:rPr>
              <a:t> PRODUCTS. 2015-2024 </a:t>
            </a:r>
            <a:r>
              <a:rPr lang="es-AR" sz="1800" dirty="0">
                <a:latin typeface="Century Gothic" pitchFamily="34" charset="0"/>
              </a:rPr>
              <a:t/>
            </a:r>
            <a:br>
              <a:rPr lang="es-AR" sz="1800" dirty="0">
                <a:latin typeface="Century Gothic" pitchFamily="34" charset="0"/>
              </a:rPr>
            </a:br>
            <a:r>
              <a:rPr lang="es-AR" sz="1800" dirty="0">
                <a:latin typeface="Century Gothic" pitchFamily="34" charset="0"/>
              </a:rPr>
              <a:t>(</a:t>
            </a:r>
            <a:r>
              <a:rPr lang="es-AR" sz="1800" dirty="0" err="1">
                <a:latin typeface="Century Gothic" pitchFamily="34" charset="0"/>
              </a:rPr>
              <a:t>annual</a:t>
            </a:r>
            <a:r>
              <a:rPr lang="es-AR" sz="1800" dirty="0">
                <a:latin typeface="Century Gothic" pitchFamily="34" charset="0"/>
              </a:rPr>
              <a:t> </a:t>
            </a:r>
            <a:r>
              <a:rPr lang="es-AR" sz="1800" dirty="0" err="1">
                <a:latin typeface="Century Gothic" pitchFamily="34" charset="0"/>
              </a:rPr>
              <a:t>growth</a:t>
            </a:r>
            <a:r>
              <a:rPr lang="es-AR" sz="1800" dirty="0">
                <a:latin typeface="Century Gothic" pitchFamily="34" charset="0"/>
              </a:rPr>
              <a:t> </a:t>
            </a:r>
            <a:r>
              <a:rPr lang="es-AR" sz="1800" dirty="0" err="1">
                <a:latin typeface="Century Gothic" pitchFamily="34" charset="0"/>
              </a:rPr>
              <a:t>rates</a:t>
            </a:r>
            <a:r>
              <a:rPr lang="es-AR" sz="1800" dirty="0">
                <a:latin typeface="Century Gothic" pitchFamily="34" charset="0"/>
              </a:rPr>
              <a:t> in %)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105" y="1532980"/>
            <a:ext cx="10862272" cy="49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2069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914400" y="6248400"/>
            <a:ext cx="403859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AR" sz="1400" b="0" dirty="0" err="1">
                <a:latin typeface="+mn-lt"/>
                <a:cs typeface="Arial" pitchFamily="34" charset="0"/>
              </a:rPr>
              <a:t>Source</a:t>
            </a:r>
            <a:r>
              <a:rPr lang="es-AR" sz="1400" b="0" dirty="0">
                <a:latin typeface="+mn-lt"/>
                <a:cs typeface="Arial" pitchFamily="34" charset="0"/>
              </a:rPr>
              <a:t>: FAO-OCDE Outlook; INAI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3567" y="1828800"/>
            <a:ext cx="9977967" cy="1868309"/>
            <a:chOff x="377" y="1050"/>
            <a:chExt cx="4893" cy="108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7" y="1671"/>
              <a:ext cx="4893" cy="463"/>
              <a:chOff x="377" y="1671"/>
              <a:chExt cx="4893" cy="463"/>
            </a:xfrm>
          </p:grpSpPr>
          <p:sp>
            <p:nvSpPr>
              <p:cNvPr id="374794" name="Rectangle 10"/>
              <p:cNvSpPr>
                <a:spLocks noChangeArrowheads="1"/>
              </p:cNvSpPr>
              <p:nvPr/>
            </p:nvSpPr>
            <p:spPr bwMode="auto">
              <a:xfrm>
                <a:off x="377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endParaRPr lang="es-ES" sz="2800" b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5" name="Rectangle 11"/>
              <p:cNvSpPr>
                <a:spLocks noChangeArrowheads="1"/>
              </p:cNvSpPr>
              <p:nvPr/>
            </p:nvSpPr>
            <p:spPr bwMode="auto">
              <a:xfrm>
                <a:off x="1717" y="1671"/>
                <a:ext cx="1064" cy="4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        </a:t>
                </a:r>
              </a:p>
              <a:p>
                <a:pPr algn="ctr" eaLnBrk="0" hangingPunct="0"/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6" name="Rectangle 12"/>
              <p:cNvSpPr>
                <a:spLocks noChangeArrowheads="1"/>
              </p:cNvSpPr>
              <p:nvPr/>
            </p:nvSpPr>
            <p:spPr bwMode="auto">
              <a:xfrm>
                <a:off x="3230" y="1671"/>
                <a:ext cx="813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</a:t>
                </a:r>
              </a:p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</a:t>
                </a: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7" name="Rectangle 13"/>
              <p:cNvSpPr>
                <a:spLocks noChangeArrowheads="1"/>
              </p:cNvSpPr>
              <p:nvPr/>
            </p:nvSpPr>
            <p:spPr bwMode="auto">
              <a:xfrm>
                <a:off x="5180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endParaRPr lang="es-E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230" y="1050"/>
              <a:ext cx="2744" cy="213"/>
              <a:chOff x="2230" y="1050"/>
              <a:chExt cx="2744" cy="213"/>
            </a:xfrm>
          </p:grpSpPr>
          <p:sp>
            <p:nvSpPr>
              <p:cNvPr id="374799" name="Rectangle 15"/>
              <p:cNvSpPr>
                <a:spLocks noChangeArrowheads="1"/>
              </p:cNvSpPr>
              <p:nvPr/>
            </p:nvSpPr>
            <p:spPr bwMode="auto">
              <a:xfrm>
                <a:off x="2230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0" name="Rectangle 16"/>
              <p:cNvSpPr>
                <a:spLocks noChangeArrowheads="1"/>
              </p:cNvSpPr>
              <p:nvPr/>
            </p:nvSpPr>
            <p:spPr bwMode="auto">
              <a:xfrm>
                <a:off x="3657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1" name="Rectangle 17"/>
              <p:cNvSpPr>
                <a:spLocks noChangeArrowheads="1"/>
              </p:cNvSpPr>
              <p:nvPr/>
            </p:nvSpPr>
            <p:spPr bwMode="auto">
              <a:xfrm>
                <a:off x="4884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374802" name="Rectangle 18"/>
          <p:cNvSpPr>
            <a:spLocks noGrp="1" noChangeArrowheads="1"/>
          </p:cNvSpPr>
          <p:nvPr>
            <p:ph type="title"/>
          </p:nvPr>
        </p:nvSpPr>
        <p:spPr>
          <a:xfrm>
            <a:off x="623392" y="142876"/>
            <a:ext cx="8448939" cy="1142984"/>
          </a:xfrm>
          <a:noFill/>
          <a:ln/>
        </p:spPr>
        <p:txBody>
          <a:bodyPr lIns="90488" tIns="44450" rIns="90488" bIns="44450">
            <a:noAutofit/>
          </a:bodyPr>
          <a:lstStyle/>
          <a:p>
            <a:r>
              <a:rPr lang="es-AR" sz="2000" dirty="0">
                <a:latin typeface="Century Gothic" pitchFamily="34" charset="0"/>
              </a:rPr>
              <a:t>TOTAL WORLD AND ABPU COUNTRIES TRADE PROJECTIONS. </a:t>
            </a:r>
            <a:br>
              <a:rPr lang="es-AR" sz="2000" dirty="0">
                <a:latin typeface="Century Gothic" pitchFamily="34" charset="0"/>
              </a:rPr>
            </a:br>
            <a:r>
              <a:rPr lang="es-AR" sz="2000" dirty="0">
                <a:latin typeface="Century Gothic" pitchFamily="34" charset="0"/>
              </a:rPr>
              <a:t>SELECTED PRODUCTS . 2015-2024</a:t>
            </a:r>
            <a:r>
              <a:rPr lang="en-US" sz="2000" b="1" dirty="0">
                <a:latin typeface="Century Gothic" pitchFamily="34" charset="0"/>
              </a:rPr>
              <a:t/>
            </a:r>
            <a:br>
              <a:rPr lang="en-US" sz="2000" b="1" dirty="0">
                <a:latin typeface="Century Gothic" pitchFamily="34" charset="0"/>
              </a:rPr>
            </a:br>
            <a:r>
              <a:rPr lang="es-AR" sz="1800" dirty="0">
                <a:latin typeface="Century Gothic" pitchFamily="34" charset="0"/>
              </a:rPr>
              <a:t> (</a:t>
            </a:r>
            <a:r>
              <a:rPr lang="es-AR" sz="1800" dirty="0" err="1">
                <a:latin typeface="Century Gothic" pitchFamily="34" charset="0"/>
              </a:rPr>
              <a:t>annual</a:t>
            </a:r>
            <a:r>
              <a:rPr lang="es-AR" sz="1800" dirty="0">
                <a:latin typeface="Century Gothic" pitchFamily="34" charset="0"/>
              </a:rPr>
              <a:t> </a:t>
            </a:r>
            <a:r>
              <a:rPr lang="es-AR" sz="1800" dirty="0" err="1">
                <a:latin typeface="Century Gothic" pitchFamily="34" charset="0"/>
              </a:rPr>
              <a:t>growth</a:t>
            </a:r>
            <a:r>
              <a:rPr lang="es-AR" sz="1800" dirty="0">
                <a:latin typeface="Century Gothic" pitchFamily="34" charset="0"/>
              </a:rPr>
              <a:t> </a:t>
            </a:r>
            <a:r>
              <a:rPr lang="es-AR" sz="1800" dirty="0" err="1">
                <a:latin typeface="Century Gothic" pitchFamily="34" charset="0"/>
              </a:rPr>
              <a:t>rates</a:t>
            </a:r>
            <a:r>
              <a:rPr lang="es-AR" sz="1800" dirty="0">
                <a:latin typeface="Century Gothic" pitchFamily="34" charset="0"/>
              </a:rPr>
              <a:t> in %)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1285860"/>
            <a:ext cx="10945216" cy="5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39599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666712" y="6286520"/>
            <a:ext cx="981081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AR" sz="1600" b="0" dirty="0" err="1">
                <a:latin typeface="+mn-lt"/>
                <a:cs typeface="Arial" pitchFamily="34" charset="0"/>
              </a:rPr>
              <a:t>Source</a:t>
            </a:r>
            <a:r>
              <a:rPr lang="es-AR" sz="1600" b="0" dirty="0">
                <a:latin typeface="+mn-lt"/>
                <a:cs typeface="Arial" pitchFamily="34" charset="0"/>
              </a:rPr>
              <a:t>: FAO-OCDE </a:t>
            </a:r>
            <a:r>
              <a:rPr lang="es-AR" sz="1600" b="0" dirty="0" err="1">
                <a:latin typeface="+mn-lt"/>
                <a:cs typeface="Arial" pitchFamily="34" charset="0"/>
              </a:rPr>
              <a:t>Outoook</a:t>
            </a:r>
            <a:r>
              <a:rPr lang="es-AR" sz="1600" b="0" dirty="0">
                <a:latin typeface="+mn-lt"/>
                <a:cs typeface="Arial" pitchFamily="34" charset="0"/>
              </a:rPr>
              <a:t>; INAI. </a:t>
            </a:r>
          </a:p>
          <a:p>
            <a:r>
              <a:rPr lang="es-AR" sz="1600" b="0" dirty="0">
                <a:latin typeface="+mn-lt"/>
                <a:cs typeface="Arial" pitchFamily="34" charset="0"/>
              </a:rPr>
              <a:t>Notes * </a:t>
            </a:r>
            <a:r>
              <a:rPr lang="es-AR" sz="1600" b="0" dirty="0" err="1">
                <a:latin typeface="+mn-lt"/>
                <a:cs typeface="Arial" pitchFamily="34" charset="0"/>
              </a:rPr>
              <a:t>Products</a:t>
            </a:r>
            <a:r>
              <a:rPr lang="es-AR" sz="1600" b="0" dirty="0">
                <a:latin typeface="+mn-lt"/>
                <a:cs typeface="Arial" pitchFamily="34" charset="0"/>
              </a:rPr>
              <a:t> as </a:t>
            </a:r>
            <a:r>
              <a:rPr lang="es-AR" sz="1600" b="0" dirty="0" err="1">
                <a:latin typeface="+mn-lt"/>
                <a:cs typeface="Arial" pitchFamily="34" charset="0"/>
              </a:rPr>
              <a:t>specified</a:t>
            </a:r>
            <a:r>
              <a:rPr lang="es-AR" sz="1600" b="0" dirty="0">
                <a:latin typeface="+mn-lt"/>
                <a:cs typeface="Arial" pitchFamily="34" charset="0"/>
              </a:rPr>
              <a:t> in </a:t>
            </a:r>
            <a:r>
              <a:rPr lang="es-AR" sz="1600" b="0" dirty="0">
                <a:cs typeface="Arial" pitchFamily="34" charset="0"/>
              </a:rPr>
              <a:t>FAO-OCDE </a:t>
            </a:r>
            <a:r>
              <a:rPr lang="es-AR" sz="1600" b="0" dirty="0" err="1">
                <a:cs typeface="Arial" pitchFamily="34" charset="0"/>
              </a:rPr>
              <a:t>Outoook</a:t>
            </a:r>
            <a:r>
              <a:rPr lang="es-AR" sz="1600" b="0" dirty="0">
                <a:latin typeface="+mn-lt"/>
                <a:cs typeface="Arial" pitchFamily="34" charset="0"/>
              </a:rPr>
              <a:t> ; ** </a:t>
            </a:r>
            <a:r>
              <a:rPr lang="es-AR" sz="1600" b="0" dirty="0" err="1">
                <a:latin typeface="+mn-lt"/>
                <a:cs typeface="Arial" pitchFamily="34" charset="0"/>
              </a:rPr>
              <a:t>Thousand</a:t>
            </a:r>
            <a:r>
              <a:rPr lang="es-AR" sz="1600" b="0" dirty="0">
                <a:latin typeface="+mn-lt"/>
                <a:cs typeface="Arial" pitchFamily="34" charset="0"/>
              </a:rPr>
              <a:t> of </a:t>
            </a:r>
            <a:r>
              <a:rPr lang="es-AR" sz="1600" b="0" dirty="0" err="1">
                <a:latin typeface="+mn-lt"/>
                <a:cs typeface="Arial" pitchFamily="34" charset="0"/>
              </a:rPr>
              <a:t>million</a:t>
            </a:r>
            <a:r>
              <a:rPr lang="es-AR" sz="1600" b="0" dirty="0">
                <a:latin typeface="+mn-lt"/>
                <a:cs typeface="Arial" pitchFamily="34" charset="0"/>
              </a:rPr>
              <a:t> litres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1428717" y="64008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3567" y="1828800"/>
            <a:ext cx="9977967" cy="1868309"/>
            <a:chOff x="377" y="1050"/>
            <a:chExt cx="4893" cy="108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7" y="1671"/>
              <a:ext cx="4893" cy="463"/>
              <a:chOff x="377" y="1671"/>
              <a:chExt cx="4893" cy="463"/>
            </a:xfrm>
          </p:grpSpPr>
          <p:sp>
            <p:nvSpPr>
              <p:cNvPr id="374794" name="Rectangle 10"/>
              <p:cNvSpPr>
                <a:spLocks noChangeArrowheads="1"/>
              </p:cNvSpPr>
              <p:nvPr/>
            </p:nvSpPr>
            <p:spPr bwMode="auto">
              <a:xfrm>
                <a:off x="377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endParaRPr lang="es-ES" sz="2800" b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5" name="Rectangle 11"/>
              <p:cNvSpPr>
                <a:spLocks noChangeArrowheads="1"/>
              </p:cNvSpPr>
              <p:nvPr/>
            </p:nvSpPr>
            <p:spPr bwMode="auto">
              <a:xfrm>
                <a:off x="1717" y="1671"/>
                <a:ext cx="1064" cy="4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        </a:t>
                </a:r>
              </a:p>
              <a:p>
                <a:pPr algn="ctr" eaLnBrk="0" hangingPunct="0"/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6" name="Rectangle 12"/>
              <p:cNvSpPr>
                <a:spLocks noChangeArrowheads="1"/>
              </p:cNvSpPr>
              <p:nvPr/>
            </p:nvSpPr>
            <p:spPr bwMode="auto">
              <a:xfrm>
                <a:off x="3230" y="1671"/>
                <a:ext cx="813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</a:t>
                </a:r>
              </a:p>
              <a:p>
                <a:pPr algn="r" eaLnBrk="0" hangingPunct="0"/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</a:t>
                </a: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797" name="Rectangle 13"/>
              <p:cNvSpPr>
                <a:spLocks noChangeArrowheads="1"/>
              </p:cNvSpPr>
              <p:nvPr/>
            </p:nvSpPr>
            <p:spPr bwMode="auto">
              <a:xfrm>
                <a:off x="5180" y="1671"/>
                <a:ext cx="90" cy="3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endParaRPr lang="es-E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230" y="1050"/>
              <a:ext cx="2744" cy="213"/>
              <a:chOff x="2230" y="1050"/>
              <a:chExt cx="2744" cy="213"/>
            </a:xfrm>
          </p:grpSpPr>
          <p:sp>
            <p:nvSpPr>
              <p:cNvPr id="374799" name="Rectangle 15"/>
              <p:cNvSpPr>
                <a:spLocks noChangeArrowheads="1"/>
              </p:cNvSpPr>
              <p:nvPr/>
            </p:nvSpPr>
            <p:spPr bwMode="auto">
              <a:xfrm>
                <a:off x="2230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0" name="Rectangle 16"/>
              <p:cNvSpPr>
                <a:spLocks noChangeArrowheads="1"/>
              </p:cNvSpPr>
              <p:nvPr/>
            </p:nvSpPr>
            <p:spPr bwMode="auto">
              <a:xfrm>
                <a:off x="3657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801" name="Rectangle 17"/>
              <p:cNvSpPr>
                <a:spLocks noChangeArrowheads="1"/>
              </p:cNvSpPr>
              <p:nvPr/>
            </p:nvSpPr>
            <p:spPr bwMode="auto">
              <a:xfrm>
                <a:off x="4884" y="1050"/>
                <a:ext cx="9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374802" name="Rectangle 18"/>
          <p:cNvSpPr>
            <a:spLocks noGrp="1" noChangeArrowheads="1"/>
          </p:cNvSpPr>
          <p:nvPr>
            <p:ph type="title"/>
          </p:nvPr>
        </p:nvSpPr>
        <p:spPr>
          <a:xfrm>
            <a:off x="571461" y="285728"/>
            <a:ext cx="8500869" cy="928694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2200" dirty="0">
                <a:latin typeface="Century Gothic" pitchFamily="34" charset="0"/>
              </a:rPr>
              <a:t>ABPU COUNTRIES’ NET EXPORTS AND EXPORT SHARES. SELECTED PRODUCTS 2015 &amp; 2024</a:t>
            </a:r>
            <a:r>
              <a:rPr lang="es-AR" sz="2000" dirty="0">
                <a:latin typeface="Adobe Garamond Pro Bold" pitchFamily="18" charset="0"/>
              </a:rPr>
              <a:t/>
            </a:r>
            <a:br>
              <a:rPr lang="es-AR" sz="2000" dirty="0">
                <a:latin typeface="Adobe Garamond Pro Bold" pitchFamily="18" charset="0"/>
              </a:rPr>
            </a:br>
            <a:r>
              <a:rPr lang="es-AR" sz="2000" dirty="0">
                <a:latin typeface="Century Gothic" pitchFamily="34" charset="0"/>
              </a:rPr>
              <a:t>(</a:t>
            </a:r>
            <a:r>
              <a:rPr lang="es-AR" sz="2000" dirty="0" err="1">
                <a:latin typeface="Century Gothic" pitchFamily="34" charset="0"/>
              </a:rPr>
              <a:t>million</a:t>
            </a:r>
            <a:r>
              <a:rPr lang="es-AR" sz="2000" dirty="0">
                <a:latin typeface="Century Gothic" pitchFamily="34" charset="0"/>
              </a:rPr>
              <a:t> </a:t>
            </a:r>
            <a:r>
              <a:rPr lang="es-AR" sz="2000" dirty="0" err="1">
                <a:latin typeface="Century Gothic" pitchFamily="34" charset="0"/>
              </a:rPr>
              <a:t>tons</a:t>
            </a:r>
            <a:r>
              <a:rPr lang="es-AR" sz="2000" dirty="0">
                <a:latin typeface="Century Gothic" pitchFamily="34" charset="0"/>
              </a:rPr>
              <a:t> and %)</a:t>
            </a: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761963" y="1428736"/>
          <a:ext cx="10668078" cy="4429157"/>
        </p:xfrm>
        <a:graphic>
          <a:graphicData uri="http://schemas.openxmlformats.org/drawingml/2006/table">
            <a:tbl>
              <a:tblPr/>
              <a:tblGrid>
                <a:gridCol w="2152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1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1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08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1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708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1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810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669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Products</a:t>
                      </a:r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Net </a:t>
                      </a:r>
                      <a:r>
                        <a:rPr lang="es-AR" sz="16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Exports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World</a:t>
                      </a:r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AR" sz="16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Exports</a:t>
                      </a:r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Share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Share Growth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92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s-AR" sz="16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million</a:t>
                      </a:r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ton)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(%)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(%)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1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2015-2024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1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((D-C)/C)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Cereals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72,5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76,2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20,0%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18,5%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-7,09%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Oilseeds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69,2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91,8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47,0%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51,8%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10,27%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Grain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141,7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168,0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27,7%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28,6%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2,96%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Vegetable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Oils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9,9%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15,0%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50,51%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Protein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Meals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48,9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59,8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57,3%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61,4%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7,24%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Sugar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23,3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29,1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40,7%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42,2%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3,73%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Meats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24,7%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31,0%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25,56%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Dairy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Products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7,5%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92,36%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Biofuels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**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16,2%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15,6%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-3,95%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149490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7743" y="85211"/>
            <a:ext cx="10515600" cy="754548"/>
          </a:xfrm>
        </p:spPr>
        <p:txBody>
          <a:bodyPr>
            <a:normAutofit/>
          </a:bodyPr>
          <a:lstStyle/>
          <a:p>
            <a:r>
              <a:rPr lang="es-AR" sz="3500" dirty="0" err="1" smtClean="0">
                <a:latin typeface="Century Gothic" pitchFamily="34" charset="0"/>
              </a:rPr>
              <a:t>World</a:t>
            </a:r>
            <a:r>
              <a:rPr lang="es-AR" sz="3500" dirty="0" smtClean="0">
                <a:latin typeface="Century Gothic" pitchFamily="34" charset="0"/>
              </a:rPr>
              <a:t> &amp; ABPU+US. </a:t>
            </a:r>
            <a:r>
              <a:rPr lang="es-AR" sz="3500" dirty="0" err="1" smtClean="0">
                <a:latin typeface="Century Gothic" pitchFamily="34" charset="0"/>
              </a:rPr>
              <a:t>Maize</a:t>
            </a:r>
            <a:r>
              <a:rPr lang="es-AR" sz="3500" dirty="0" smtClean="0">
                <a:latin typeface="Century Gothic" pitchFamily="34" charset="0"/>
              </a:rPr>
              <a:t> </a:t>
            </a:r>
            <a:r>
              <a:rPr lang="es-AR" sz="3500" dirty="0" err="1" smtClean="0">
                <a:latin typeface="Century Gothic" pitchFamily="34" charset="0"/>
              </a:rPr>
              <a:t>Production</a:t>
            </a:r>
            <a:r>
              <a:rPr lang="es-AR" sz="3500" dirty="0" smtClean="0">
                <a:latin typeface="Century Gothic" pitchFamily="34" charset="0"/>
              </a:rPr>
              <a:t> (</a:t>
            </a:r>
            <a:r>
              <a:rPr lang="es-AR" sz="3500" dirty="0" err="1" smtClean="0">
                <a:latin typeface="Century Gothic" pitchFamily="34" charset="0"/>
              </a:rPr>
              <a:t>Tonnes</a:t>
            </a:r>
            <a:r>
              <a:rPr lang="es-AR" sz="3500" dirty="0" smtClean="0">
                <a:latin typeface="Century Gothic" pitchFamily="34" charset="0"/>
              </a:rPr>
              <a:t>) </a:t>
            </a:r>
            <a:endParaRPr lang="es-AR" sz="3500" dirty="0">
              <a:latin typeface="Century Gothic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27" y="970194"/>
            <a:ext cx="103727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27788" y="6438123"/>
            <a:ext cx="647544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Source</a:t>
            </a:r>
            <a:r>
              <a:rPr lang="es-AR" dirty="0" smtClean="0"/>
              <a:t>: </a:t>
            </a:r>
            <a:r>
              <a:rPr lang="es-AR" dirty="0" err="1" smtClean="0"/>
              <a:t>Prepared</a:t>
            </a:r>
            <a:r>
              <a:rPr lang="es-AR" dirty="0" smtClean="0"/>
              <a:t> </a:t>
            </a:r>
            <a:r>
              <a:rPr lang="es-AR" dirty="0" err="1" smtClean="0"/>
              <a:t>by</a:t>
            </a:r>
            <a:r>
              <a:rPr lang="es-AR" dirty="0" smtClean="0"/>
              <a:t> </a:t>
            </a:r>
            <a:r>
              <a:rPr lang="es-AR" dirty="0" err="1" smtClean="0"/>
              <a:t>author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data </a:t>
            </a:r>
            <a:r>
              <a:rPr lang="es-AR" dirty="0" err="1" smtClean="0"/>
              <a:t>from</a:t>
            </a:r>
            <a:r>
              <a:rPr lang="es-AR" dirty="0" smtClean="0"/>
              <a:t> USDA </a:t>
            </a:r>
            <a:r>
              <a:rPr lang="es-AR" dirty="0" err="1" smtClean="0"/>
              <a:t>Custom</a:t>
            </a:r>
            <a:r>
              <a:rPr lang="es-AR" dirty="0" smtClean="0"/>
              <a:t> </a:t>
            </a:r>
            <a:r>
              <a:rPr lang="es-AR" dirty="0" err="1" smtClean="0"/>
              <a:t>Query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3936" y="66550"/>
            <a:ext cx="11055220" cy="754548"/>
          </a:xfrm>
        </p:spPr>
        <p:txBody>
          <a:bodyPr>
            <a:normAutofit/>
          </a:bodyPr>
          <a:lstStyle/>
          <a:p>
            <a:r>
              <a:rPr lang="es-AR" sz="3900" dirty="0" err="1" smtClean="0"/>
              <a:t>World</a:t>
            </a:r>
            <a:r>
              <a:rPr lang="es-AR" sz="3900" dirty="0" smtClean="0"/>
              <a:t> &amp; ABPU+US. </a:t>
            </a:r>
            <a:r>
              <a:rPr lang="es-AR" sz="3900" dirty="0" err="1" smtClean="0"/>
              <a:t>Maize</a:t>
            </a:r>
            <a:r>
              <a:rPr lang="es-AR" sz="3900" dirty="0" smtClean="0"/>
              <a:t> </a:t>
            </a:r>
            <a:r>
              <a:rPr lang="es-AR" sz="3900" dirty="0" err="1" smtClean="0"/>
              <a:t>Exports</a:t>
            </a:r>
            <a:r>
              <a:rPr lang="es-AR" sz="3900" dirty="0" smtClean="0"/>
              <a:t> (</a:t>
            </a:r>
            <a:r>
              <a:rPr lang="es-AR" sz="3900" dirty="0" err="1" smtClean="0"/>
              <a:t>Tonnes</a:t>
            </a:r>
            <a:r>
              <a:rPr lang="es-AR" sz="3900" dirty="0" smtClean="0"/>
              <a:t>)  </a:t>
            </a:r>
            <a:endParaRPr lang="es-AR" sz="39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27788" y="6438123"/>
            <a:ext cx="647544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Source</a:t>
            </a:r>
            <a:r>
              <a:rPr lang="es-AR" dirty="0" smtClean="0"/>
              <a:t>: </a:t>
            </a:r>
            <a:r>
              <a:rPr lang="es-AR" dirty="0" err="1" smtClean="0"/>
              <a:t>Prepared</a:t>
            </a:r>
            <a:r>
              <a:rPr lang="es-AR" dirty="0" smtClean="0"/>
              <a:t> </a:t>
            </a:r>
            <a:r>
              <a:rPr lang="es-AR" dirty="0" err="1" smtClean="0"/>
              <a:t>by</a:t>
            </a:r>
            <a:r>
              <a:rPr lang="es-AR" dirty="0" smtClean="0"/>
              <a:t> </a:t>
            </a:r>
            <a:r>
              <a:rPr lang="es-AR" dirty="0" err="1" smtClean="0"/>
              <a:t>author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data </a:t>
            </a:r>
            <a:r>
              <a:rPr lang="es-AR" dirty="0" err="1" smtClean="0"/>
              <a:t>from</a:t>
            </a:r>
            <a:r>
              <a:rPr lang="es-AR" dirty="0" smtClean="0"/>
              <a:t> USDA </a:t>
            </a:r>
            <a:r>
              <a:rPr lang="es-AR" dirty="0" err="1" smtClean="0"/>
              <a:t>Custom</a:t>
            </a:r>
            <a:r>
              <a:rPr lang="es-AR" dirty="0" smtClean="0"/>
              <a:t> </a:t>
            </a:r>
            <a:r>
              <a:rPr lang="es-AR" dirty="0" err="1" smtClean="0"/>
              <a:t>Query</a:t>
            </a:r>
            <a:endParaRPr lang="es-A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84" y="933061"/>
            <a:ext cx="10553700" cy="55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7748</TotalTime>
  <Words>1066</Words>
  <Application>Microsoft Office PowerPoint</Application>
  <PresentationFormat>Personalizado</PresentationFormat>
  <Paragraphs>281</Paragraphs>
  <Slides>17</Slides>
  <Notes>5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AREAS OF DEVELOPMENT</vt:lpstr>
      <vt:lpstr>SOUTHERN CONE CONTRIBUTIONS TO FOOD SECURITY AND GLOBAL ENVIRONMENTAL SUSTAINABILITY</vt:lpstr>
      <vt:lpstr>TOTAL WORLD AND ABPU COUNTRIES PRODUCTION PROJECTIONS.  SELECTED PRODUCTS. 2015-2024  (annual growth rates in %)</vt:lpstr>
      <vt:lpstr>TOTAL WORLD AND ABPU COUNTRIES TRADE PROJECTIONS.  SELECTED PRODUCTS . 2015-2024  (annual growth rates in %)</vt:lpstr>
      <vt:lpstr>ABPU COUNTRIES’ NET EXPORTS AND EXPORT SHARES. SELECTED PRODUCTS 2015 &amp; 2024 (million tons and %)</vt:lpstr>
      <vt:lpstr>World &amp; ABPU+US. Maize Production (Tonnes) </vt:lpstr>
      <vt:lpstr>World &amp; ABPU+US. Maize Exports (Tonnes)  </vt:lpstr>
      <vt:lpstr>World &amp; ABPU+US. Maize Harvested Area (Has)  </vt:lpstr>
      <vt:lpstr>World &amp; ABPU+US. Maize Yield (Tonne/Ha)</vt:lpstr>
      <vt:lpstr>The multilateral trading System</vt:lpstr>
      <vt:lpstr>Climate agenda and impact on trade</vt:lpstr>
      <vt:lpstr>Global Soil Ecosystems Carbon sequestration capacity</vt:lpstr>
      <vt:lpstr>Market based mechanisms &amp; carbon price</vt:lpstr>
      <vt:lpstr>Conclusions</vt:lpstr>
      <vt:lpstr>Diapositiva 17</vt:lpstr>
    </vt:vector>
  </TitlesOfParts>
  <Company>MAGyP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 Damasseno</dc:creator>
  <cp:lastModifiedBy>Hamsc</cp:lastModifiedBy>
  <cp:revision>70</cp:revision>
  <cp:lastPrinted>2018-12-09T14:27:59Z</cp:lastPrinted>
  <dcterms:created xsi:type="dcterms:W3CDTF">2018-10-08T13:09:31Z</dcterms:created>
  <dcterms:modified xsi:type="dcterms:W3CDTF">2019-10-03T18:37:53Z</dcterms:modified>
</cp:coreProperties>
</file>